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omments1.xml" ContentType="application/vnd.openxmlformats-officedocument.spreadsheetml.comments+xml"/>
  <Override PartName="/xl/threadedComments/threadedComment1.xml" ContentType="application/vnd.ms-excel.threadedcomments+xml"/>
  <Override PartName="/xl/persons/person.xml" ContentType="application/vnd.ms-excel.person+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131"/>
  <workbookPr/>
  <mc:AlternateContent xmlns:mc="http://schemas.openxmlformats.org/markup-compatibility/2006">
    <mc:Choice Requires="x15">
      <x15ac:absPath xmlns:x15ac="http://schemas.microsoft.com/office/spreadsheetml/2010/11/ac" url="S:\04 CR Reporting and Assurance\ESG Rating Agency and Indices\"/>
    </mc:Choice>
  </mc:AlternateContent>
  <xr:revisionPtr revIDLastSave="0" documentId="13_ncr:1_{13FD5EDD-379E-4979-B319-6780D9087E35}" xr6:coauthVersionLast="47" xr6:coauthVersionMax="47" xr10:uidLastSave="{00000000-0000-0000-0000-000000000000}"/>
  <bookViews>
    <workbookView xWindow="28680" yWindow="-120" windowWidth="29040" windowHeight="15720" tabRatio="758" activeTab="4" xr2:uid="{00000000-000D-0000-FFFF-FFFF00000000}"/>
  </bookViews>
  <sheets>
    <sheet name="Disclaimer" sheetId="12" r:id="rId1"/>
    <sheet name="Environment" sheetId="6" r:id="rId2"/>
    <sheet name="Social" sheetId="9" r:id="rId3"/>
    <sheet name="Governance" sheetId="10" r:id="rId4"/>
    <sheet name="Methodology and footnotes" sheetId="13" r:id="rId5"/>
    <sheet name="HarmReductionData" sheetId="3" state="hidden" r:id="rId6"/>
    <sheet name="EnvironmentData" sheetId="5" state="hidden" r:id="rId7"/>
    <sheet name="SocialData" sheetId="7" state="hidden" r:id="rId8"/>
    <sheet name="GovernanceData" sheetId="8" state="hidden" r:id="rId9"/>
  </sheets>
  <definedNames>
    <definedName name="_xlnm._FilterDatabase" localSheetId="7" hidden="1">SocialData!$A$1:$H$98</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F41" i="7" l="1"/>
  <c r="F42" i="7"/>
  <c r="F40" i="7"/>
</calcChain>
</file>

<file path=xl/comments1.xml><?xml version="1.0" encoding="utf-8"?>
<comments xmlns="http://schemas.openxmlformats.org/spreadsheetml/2006/main" xmlns:mc="http://schemas.openxmlformats.org/markup-compatibility/2006" xmlns:xr="http://schemas.microsoft.com/office/spreadsheetml/2014/revision" mc:Ignorable="xr">
  <authors>
    <author>tc={A1ECA4CE-B380-4D0D-8E37-75A93F86BCAB}</author>
  </authors>
  <commentList>
    <comment ref="F40" authorId="0" shapeId="0" xr:uid="{00000000-0006-0000-0700-000001000000}">
      <text>
        <t>[Threaded comment]
Your version of Excel allows you to read this threaded comment; however, any edits to it will get removed if the file is opened in a newer version of Excel. Learn more: https://go.microsoft.com/fwlink/?linkid=870924
Comment:
    Check this with Beth</t>
      </text>
    </comment>
  </commentList>
</comments>
</file>

<file path=xl/sharedStrings.xml><?xml version="1.0" encoding="utf-8"?>
<sst xmlns="http://schemas.openxmlformats.org/spreadsheetml/2006/main" count="1671" uniqueCount="812">
  <si>
    <t>Harm Reduction</t>
  </si>
  <si>
    <t>Goal/focus area</t>
  </si>
  <si>
    <t>KPI</t>
  </si>
  <si>
    <t>Progress tracking</t>
  </si>
  <si>
    <t>Assured</t>
  </si>
  <si>
    <t>Consumer Choice</t>
  </si>
  <si>
    <t>l</t>
  </si>
  <si>
    <t>Y</t>
  </si>
  <si>
    <t>50 million consumers of our non-combustible products by 2030</t>
  </si>
  <si>
    <t xml:space="preserve">Number of consumers of our non-combustible products </t>
  </si>
  <si>
    <t>N</t>
  </si>
  <si>
    <t>World-Class Science</t>
  </si>
  <si>
    <t>Environment</t>
  </si>
  <si>
    <t>Unit</t>
  </si>
  <si>
    <t>Baseline (2017)</t>
  </si>
  <si>
    <t>Climate change</t>
  </si>
  <si>
    <t xml:space="preserve">Scope 1 CO2e emissions </t>
  </si>
  <si>
    <t>Tonnes (thousand)</t>
  </si>
  <si>
    <t>Scope 2 CO2e emissions (market based)</t>
  </si>
  <si>
    <t>Scope 2 CO2e emissions (location based)</t>
  </si>
  <si>
    <t>Total Scope 1 and 2 CO2e emissions</t>
  </si>
  <si>
    <t>Tonnes per £m revenue</t>
  </si>
  <si>
    <t>N/A</t>
  </si>
  <si>
    <t>Tonnes  (thousand)</t>
  </si>
  <si>
    <t>Increase the amount of renewable energy we source to 30% by 2025</t>
  </si>
  <si>
    <t>Total direct energy use</t>
  </si>
  <si>
    <t>GWh</t>
  </si>
  <si>
    <t>GWh per £m revenue</t>
  </si>
  <si>
    <t>Renewable energy as a % of total direct energy use</t>
  </si>
  <si>
    <t>%</t>
  </si>
  <si>
    <t>Waste</t>
  </si>
  <si>
    <t xml:space="preserve">Waste generated </t>
  </si>
  <si>
    <t>100% of operations sites to be zero waste to landfill by 2025</t>
  </si>
  <si>
    <t>% of operations sites reporting zero waste to landfill</t>
  </si>
  <si>
    <t>% of waste recycled</t>
  </si>
  <si>
    <t>Total weight of unnecessary single use plastics packaging</t>
  </si>
  <si>
    <t xml:space="preserve">Tonnes </t>
  </si>
  <si>
    <t>100% of our plastic packaging to be reusable, recyclable or compostable by 2025</t>
  </si>
  <si>
    <t>30% average recycled content across all plastic packaging by 2025</t>
  </si>
  <si>
    <t>Number</t>
  </si>
  <si>
    <t>Water</t>
  </si>
  <si>
    <t xml:space="preserve">Total water withdrawn </t>
  </si>
  <si>
    <r>
      <t>Cubic metres m</t>
    </r>
    <r>
      <rPr>
        <vertAlign val="superscript"/>
        <sz val="9"/>
        <color rgb="FF0E2B63"/>
        <rFont val="Montserrat"/>
      </rPr>
      <t>3</t>
    </r>
    <r>
      <rPr>
        <sz val="9"/>
        <color rgb="FF0E2B63"/>
        <rFont val="Montserrat"/>
      </rPr>
      <t xml:space="preserve"> (million)</t>
    </r>
  </si>
  <si>
    <t>m3 (mn)</t>
  </si>
  <si>
    <t>Fresh surface water</t>
  </si>
  <si>
    <r>
      <t>m</t>
    </r>
    <r>
      <rPr>
        <vertAlign val="superscript"/>
        <sz val="9"/>
        <color rgb="FF0E2B63"/>
        <rFont val="Montserrat"/>
      </rPr>
      <t>3</t>
    </r>
    <r>
      <rPr>
        <sz val="9"/>
        <color rgb="FF0E2B63"/>
        <rFont val="Montserrat"/>
      </rPr>
      <t xml:space="preserve"> (mn)</t>
    </r>
  </si>
  <si>
    <t>Brackish surface water/seawater</t>
  </si>
  <si>
    <t>Groundwater</t>
  </si>
  <si>
    <t>Third-party destinations</t>
  </si>
  <si>
    <t>Total water discharge</t>
  </si>
  <si>
    <t>% of total water recycled</t>
  </si>
  <si>
    <t>Biodiversity and afforestation</t>
  </si>
  <si>
    <t>% of sources of wood used by our contracted farmers for curing fuels that are from sustainable sources</t>
  </si>
  <si>
    <t>NA</t>
  </si>
  <si>
    <t>Compliance with environmental laws and regulations</t>
  </si>
  <si>
    <t>Number of non-compliance incidents or fines issued in relation to environmental management practices</t>
  </si>
  <si>
    <t>ISO 14001 certification</t>
  </si>
  <si>
    <t>Number of BAT sites with ISO 14001 certification</t>
  </si>
  <si>
    <t>Social</t>
  </si>
  <si>
    <t>% of tobacco farmers reported to grow other crops for food or as additional sources of income</t>
  </si>
  <si>
    <t>¢</t>
  </si>
  <si>
    <t>Human Rights</t>
  </si>
  <si>
    <t>% of farms monitored for child labour</t>
  </si>
  <si>
    <t>% of farms with incidents of child labour identified</t>
  </si>
  <si>
    <t>Number of child labour incidents identified</t>
  </si>
  <si>
    <t>% reported as resolved by end of the growing season</t>
  </si>
  <si>
    <t>% of farmers that received training/capacity building on child labour issues</t>
  </si>
  <si>
    <t>Number of incidents of forced labour identified</t>
  </si>
  <si>
    <t>Number of 'prompt action' incidents regarding farm labourers’ rights identified in FSM</t>
  </si>
  <si>
    <t>% reported as resolved in FSM by end of the growing season</t>
  </si>
  <si>
    <t>Proportion  of farm labourers reported as having access to at least one type of grievance mechanism</t>
  </si>
  <si>
    <t>Human rights impact assessments (HRIAs), aligned to the UN Guiding Principles for Business and Human Rights</t>
  </si>
  <si>
    <t>Number of countries</t>
  </si>
  <si>
    <t>Number of establised SoBC breaches relating to Respect in the Workplace and Human Rights</t>
  </si>
  <si>
    <t>Health and Safety</t>
  </si>
  <si>
    <t>Occupational illness rate</t>
  </si>
  <si>
    <t>Number of fatalities to members of public involving BAT vehicles</t>
  </si>
  <si>
    <t>% of farms reported to have sufficient PPE for agrochemical use</t>
  </si>
  <si>
    <t>% of farms reported to have sufficient PPE for tobacco harvesting</t>
  </si>
  <si>
    <t>% female representation on senior leadership teams</t>
  </si>
  <si>
    <t>% female representation Group-wide</t>
  </si>
  <si>
    <t>High Performing Index</t>
  </si>
  <si>
    <t>Corporate Responsibility</t>
  </si>
  <si>
    <t>Diversity and Inclusion</t>
  </si>
  <si>
    <t>Empowerment</t>
  </si>
  <si>
    <t>Innovation</t>
  </si>
  <si>
    <t>Leadership and Strategy</t>
  </si>
  <si>
    <t>People Management</t>
  </si>
  <si>
    <t>Reward and Recognition</t>
  </si>
  <si>
    <t>Talent Development</t>
  </si>
  <si>
    <t xml:space="preserve">Transformation </t>
  </si>
  <si>
    <t>Governance</t>
  </si>
  <si>
    <t>Business Ethics</t>
  </si>
  <si>
    <t xml:space="preserve">Number of reports of alleged SoBC breaches and reported </t>
  </si>
  <si>
    <t>Number of disciplinary actions taken as a result of established SoBC breaches that resulted in people leaving BAT</t>
  </si>
  <si>
    <t>Responsible Marketing</t>
  </si>
  <si>
    <t>Board Diversity</t>
  </si>
  <si>
    <t xml:space="preserve">Maintain at least 30% proportion of women on the Board of BAT p.l.c. </t>
  </si>
  <si>
    <t xml:space="preserve">Ethnicity balance on the Board of BAT p.l.c. </t>
  </si>
  <si>
    <t>Responsible Tax Management</t>
  </si>
  <si>
    <t>Tax transparency</t>
  </si>
  <si>
    <t>Total major taxes paid</t>
  </si>
  <si>
    <t>£40.5bn</t>
  </si>
  <si>
    <t>£41.1bn</t>
  </si>
  <si>
    <t>£41.4bn</t>
  </si>
  <si>
    <t>Number of established IMP breaches</t>
  </si>
  <si>
    <t>Water discharge</t>
  </si>
  <si>
    <t>% change: 2021 vs 2020</t>
  </si>
  <si>
    <t>Reach £5 billion in New Categories revenues by 2025</t>
  </si>
  <si>
    <t>Total New Category revenues</t>
  </si>
  <si>
    <t>Breakdown by category:</t>
  </si>
  <si>
    <t>Vapour products</t>
  </si>
  <si>
    <t>Tobacco heating products (THPs)</t>
  </si>
  <si>
    <t>Modern oral products</t>
  </si>
  <si>
    <t xml:space="preserve">Continue to expand the geographical reach of our non-combustible products </t>
  </si>
  <si>
    <t>Total number of markets where our non-combustible products are available</t>
  </si>
  <si>
    <t xml:space="preserve">Research the risks of our non-combustible products compared to smoking, and publish and invite independent scrutiny of our science </t>
  </si>
  <si>
    <t>Cumulative total number of peer-reviewed articles and manuscripts published to date on New Category</t>
  </si>
  <si>
    <t>Number of markets where our non-combustible products are available</t>
  </si>
  <si>
    <t>Total number of peer-reviewed articles and manuscripts published to date on New Category</t>
  </si>
  <si>
    <t>% change: 2021 vs baseline</t>
  </si>
  <si>
    <t xml:space="preserve">Achieve carbon neutrality across our operations (Scope 1 and 2 carbon dioxide equivalent (CO2e) emissions) by 2030 
</t>
  </si>
  <si>
    <r>
      <t>Total Scope 1 and 2 CO</t>
    </r>
    <r>
      <rPr>
        <vertAlign val="subscript"/>
        <sz val="9"/>
        <color rgb="FF0E2B63"/>
        <rFont val="Montserrat"/>
      </rPr>
      <t>2</t>
    </r>
    <r>
      <rPr>
        <sz val="9"/>
        <color rgb="FF0E2B63"/>
        <rFont val="Montserrat"/>
      </rPr>
      <t>e emissions</t>
    </r>
  </si>
  <si>
    <r>
      <t>Scope 1 CO</t>
    </r>
    <r>
      <rPr>
        <vertAlign val="subscript"/>
        <sz val="9"/>
        <color rgb="FF0E2B63"/>
        <rFont val="Montserrat"/>
      </rPr>
      <t>2</t>
    </r>
    <r>
      <rPr>
        <sz val="9"/>
        <color rgb="FF0E2B63"/>
        <rFont val="Montserrat"/>
      </rPr>
      <t xml:space="preserve">e emissions </t>
    </r>
  </si>
  <si>
    <r>
      <t>Scope 1 CO</t>
    </r>
    <r>
      <rPr>
        <vertAlign val="subscript"/>
        <sz val="9"/>
        <color rgb="FF0E2B63"/>
        <rFont val="Montserrat"/>
      </rPr>
      <t>2</t>
    </r>
    <r>
      <rPr>
        <sz val="9"/>
        <color rgb="FF0E2B63"/>
        <rFont val="Montserrat"/>
      </rPr>
      <t>e emissions for UK based activities only</t>
    </r>
  </si>
  <si>
    <t>Tonnes</t>
  </si>
  <si>
    <r>
      <t>Scope 2 CO</t>
    </r>
    <r>
      <rPr>
        <vertAlign val="subscript"/>
        <sz val="9"/>
        <color rgb="FF0E2B63"/>
        <rFont val="Montserrat"/>
      </rPr>
      <t>2</t>
    </r>
    <r>
      <rPr>
        <sz val="9"/>
        <color rgb="FF0E2B63"/>
        <rFont val="Montserrat"/>
      </rPr>
      <t>e emissions for UK based activities only</t>
    </r>
  </si>
  <si>
    <t>Scope 1 and 2 emissions intensity ratio (thousand tonnes per £ million of revenue)</t>
  </si>
  <si>
    <t xml:space="preserve">Achieve carbon neutrality across our value chain by 2050 
</t>
  </si>
  <si>
    <t>Total Scope 3 CO2e emissions including biogenic emissions and biogenic removals</t>
  </si>
  <si>
    <t>From activities for which the Group is responsible</t>
  </si>
  <si>
    <r>
      <t xml:space="preserve">Resulting from the purchase of </t>
    </r>
    <r>
      <rPr>
        <sz val="9"/>
        <color theme="4"/>
        <rFont val="Montserrat"/>
      </rPr>
      <t xml:space="preserve">energy </t>
    </r>
    <r>
      <rPr>
        <sz val="9"/>
        <color rgb="FF0E2B63"/>
        <rFont val="Montserrat"/>
      </rPr>
      <t>by the Group for its own use</t>
    </r>
  </si>
  <si>
    <t>Energy intensity (tonnes per £ million of revenue)</t>
  </si>
  <si>
    <t xml:space="preserve">Renewable energy use </t>
  </si>
  <si>
    <t>Source 100% renewable electricity in operations sites by 2030</t>
  </si>
  <si>
    <t>Proportion of electricity sourced for operations sites that is renewable</t>
  </si>
  <si>
    <t>100% by 2025 of high-risk suppliers of product materials to have undergone at least one independent environmental audit within a three-year cycle</t>
  </si>
  <si>
    <t>Proportion of high risk suppliers of product materials that have undergone at least one independent environmental audit within a three-year cycle</t>
  </si>
  <si>
    <t>Other Procurement data in content</t>
  </si>
  <si>
    <t>Number of largest product materials suppliers</t>
  </si>
  <si>
    <t>Approx. number of sites</t>
  </si>
  <si>
    <t>% share of non-leaf emissions these suppliers represent</t>
  </si>
  <si>
    <t>Approx number of attendees to Sustainability Supplier Summit in 2021</t>
  </si>
  <si>
    <t>"250 of our top suppliers across all categories of spend"</t>
  </si>
  <si>
    <t>Reduce the total amount of water withdrawn by 35% by 2025 (against 2017 baseline) to 3.38 million cubic metres</t>
  </si>
  <si>
    <t>Water withdrawn from water utility supplies (actual and proportion of total)</t>
  </si>
  <si>
    <t>Water withdrawn from fresh surface water sources (actual and proportion of total)</t>
  </si>
  <si>
    <t>Water withdrawn from fresh groundwater sources  (actual and proportion of total)</t>
  </si>
  <si>
    <t>Chile Spotlight</t>
  </si>
  <si>
    <t>% reduction in water withdrawn in Chile Operations sites (vs 2017 baseline)</t>
  </si>
  <si>
    <t>Increase the amount of water we recycle to 30% by 2025 (against 2017 baseline)</t>
  </si>
  <si>
    <t xml:space="preserve">Breakdown of water discharge by destination: </t>
  </si>
  <si>
    <t>100% of manufacturing sites to be Alliance for Water Stewardship (AWS) certified by 2025</t>
  </si>
  <si>
    <t>Proportion of manufacturing sites that are AWS certified</t>
  </si>
  <si>
    <t>Number of sites AWS certified in 2021</t>
  </si>
  <si>
    <t>Number of sites expected to certify against AWS in 2022</t>
  </si>
  <si>
    <t>Reduce the absolute volume of waste generated by 15% by 2025 (against 2017 baseline)</t>
  </si>
  <si>
    <t xml:space="preserve">Tonnes of waste sent to landfill </t>
  </si>
  <si>
    <t>Proportion of operations sites that are close to zero waste to landfill, with 95% of waste recycled</t>
  </si>
  <si>
    <t>Recycle at least 95% of our total waste generated by 2025</t>
  </si>
  <si>
    <t>Eliminate all unnecessary single use plastics in our packaging by 2025</t>
  </si>
  <si>
    <t>% share of reusable, recycleable or compostable packaging</t>
  </si>
  <si>
    <t>% share of recycled content in plastic packaging</t>
  </si>
  <si>
    <t>Implement take-back schemes for New Category devices, in all markets where these are sold, by the end of 2021</t>
  </si>
  <si>
    <t>Proportion of New Category markets with schemes in place</t>
  </si>
  <si>
    <t>Number of markets with take-back schemes for New Category Products</t>
  </si>
  <si>
    <t>100% of wood used by our contracted farmers for tobacco curing to be from sustainable sources</t>
  </si>
  <si>
    <t>No gross deforestation of primary and native forests by end 2021</t>
  </si>
  <si>
    <t xml:space="preserve">Proportion of paper and pulp volumes for primary packaging and fine papers that is certified as sustainably sourced </t>
  </si>
  <si>
    <t>Net zero deforestation of managed forests in our supply chain by 2025</t>
  </si>
  <si>
    <t>Proportion of all paper and pulp volumes that is certified as sustainably sourced</t>
  </si>
  <si>
    <t>Environmental compliance and certification</t>
  </si>
  <si>
    <t>Proportion of total production volume covered by sites with certification</t>
  </si>
  <si>
    <t>Scope</t>
  </si>
  <si>
    <r>
      <t>Scope 1 CO</t>
    </r>
    <r>
      <rPr>
        <vertAlign val="subscript"/>
        <sz val="9"/>
        <color theme="0"/>
        <rFont val="Montserrat"/>
      </rPr>
      <t>2</t>
    </r>
    <r>
      <rPr>
        <sz val="9"/>
        <color theme="0"/>
        <rFont val="Montserrat"/>
      </rPr>
      <t xml:space="preserve">e emissions </t>
    </r>
  </si>
  <si>
    <t>Biodiversity</t>
  </si>
  <si>
    <t>% of sources of wood from sustainable sources</t>
  </si>
  <si>
    <t>ISO 14001</t>
  </si>
  <si>
    <t>Zero child labour in our tobacco supply chain by 2025</t>
  </si>
  <si>
    <t>Number of attendances at farmer training on human rights</t>
  </si>
  <si>
    <t>Zero forced labour in our tobacco supply chain by 2025</t>
  </si>
  <si>
    <t>Access to grievance mechanisms for farmers and farm labourers in our tobacco supply chain</t>
  </si>
  <si>
    <t>Proportion of farms monitored for grievance mechanisms</t>
  </si>
  <si>
    <t>Proportion of farmers reported as having access to at least one type of grievance mechanism</t>
  </si>
  <si>
    <t>Cumulative number of HRIAs completed in tobacco sourcing countries by independent human rights experts</t>
  </si>
  <si>
    <t>All product materials and high-risk indirect service suppliers to have undergone at least one independent labour audit within a three-year cycle by 2025</t>
  </si>
  <si>
    <t>[New] % of product materials and high-risk indirect service suppliers that have undergone at least one independent labour audit within a three-year cycle</t>
  </si>
  <si>
    <t>Number of independent supplier labour audits conducted on non-tobacco suppliers</t>
  </si>
  <si>
    <t>Adherence to our Standards of Business Conduct (SoBC) Workplace and Human Rights Policies</t>
  </si>
  <si>
    <t>Proportion of Group companies assessed for human rights risks against independent indices</t>
  </si>
  <si>
    <t>Proportion of high-risk Group companies identified that underwent enhanced human rights monitoring and Board reviews</t>
  </si>
  <si>
    <t>Number of reports of alleged SoBC breaches relating to our Respect in the Workplace Policy</t>
  </si>
  <si>
    <t xml:space="preserve">Of these, number that relate to bullying and harassment </t>
  </si>
  <si>
    <t xml:space="preserve">Number where investigation found no evidence of wrongdoing </t>
  </si>
  <si>
    <t>Number where the investigation was ongoing at year-end</t>
  </si>
  <si>
    <t>Number established as breaches</t>
  </si>
  <si>
    <t>Number of disciplinary actions taken as a result of established SoBC RiW breaches that resulted in people leaving BAT</t>
  </si>
  <si>
    <t>Total reports of alleged breaches relating to Workplace and Human Rights Policies</t>
  </si>
  <si>
    <t>Support tobacco farmers to diversify crops for food security and as additional sources of income</t>
  </si>
  <si>
    <t>Number of attendances at farmer training on crop diversification</t>
  </si>
  <si>
    <t>Provide training for farmers and rural community members to help enhance livelihoods</t>
  </si>
  <si>
    <t>Number of attendances at training on farm business management</t>
  </si>
  <si>
    <t>Number of attendances at training on women’s empowerment</t>
  </si>
  <si>
    <t>Monitor contracted farmers against environmental and social standards</t>
  </si>
  <si>
    <t xml:space="preserve">Number of non-compliance incidents identified in FSM
</t>
  </si>
  <si>
    <t>% remediated and resolved</t>
  </si>
  <si>
    <t>Support charitable donations and community investment programmes in the countries where we operate</t>
  </si>
  <si>
    <t>Total cash and in-kind spend on charitable donations and community investment programmes</t>
  </si>
  <si>
    <t>Cash spend</t>
  </si>
  <si>
    <t>In-kind spend</t>
  </si>
  <si>
    <t>Amount contributed in the UK only</t>
  </si>
  <si>
    <t>Breakdown of total cash and in-kind spend by SDG:</t>
  </si>
  <si>
    <t>SDG 3 Good Health and Wellbeing</t>
  </si>
  <si>
    <t>SDG 8 Decent Work and Economic Growth</t>
  </si>
  <si>
    <t>SDG 9 Industry, Innovation and Infrastructure</t>
  </si>
  <si>
    <t>SDG 10 Reduced inequalities</t>
  </si>
  <si>
    <t>SDG 12 Responsible Consumption and Production</t>
  </si>
  <si>
    <t>SDG 13 Climate Action</t>
  </si>
  <si>
    <t>SDG 15 Life on the Land</t>
  </si>
  <si>
    <t>SDG 16 Peace Justice and Strong Institutions</t>
  </si>
  <si>
    <t>Number of community investment programmes focused on supporting agrobusiness development, food security and women’s empowerment</t>
  </si>
  <si>
    <t>Number of community investment programmes focused on supporting rural infrastructure, including access to clean drinking water, solar energy and healthcare</t>
  </si>
  <si>
    <t>Number of community investment programmes focused on child labour prevention</t>
  </si>
  <si>
    <t>Zero accidents Group-wide</t>
  </si>
  <si>
    <t>No. of work-related accidents resulting in injury to employees and to contractors</t>
  </si>
  <si>
    <t>Lost time incidents (LTIs)</t>
  </si>
  <si>
    <t>Lost workday case incident rate</t>
  </si>
  <si>
    <t>Number of occupational illness cases</t>
  </si>
  <si>
    <t>Total number of serious injuries</t>
  </si>
  <si>
    <t>Employees</t>
  </si>
  <si>
    <t>Contractors</t>
  </si>
  <si>
    <t>Total number of fatalities</t>
  </si>
  <si>
    <t>¿</t>
  </si>
  <si>
    <t>100% of farmers and workers with sufficient personal protective equipment (PPE) for agrochemical use and tobacco harvesting, and 100% training to ensure its effectiveness</t>
  </si>
  <si>
    <t>Number of attendances at agrochemical health and safety training</t>
  </si>
  <si>
    <t>Number of attendances at harvesting health and safety training</t>
  </si>
  <si>
    <t>Total number of people engaged via health and safety training</t>
  </si>
  <si>
    <t>Group employees</t>
  </si>
  <si>
    <t>Employee breakdown by gender:</t>
  </si>
  <si>
    <t>Employee breakdown by level:</t>
  </si>
  <si>
    <t>Non-management (women)</t>
  </si>
  <si>
    <t>Management-grade (women)</t>
  </si>
  <si>
    <t>Increase the proportion of women in management roles to 45% and on senior leadership teams to 40% by 2025</t>
  </si>
  <si>
    <t>% femlae representation in management roles</t>
  </si>
  <si>
    <t>Achieve at least a 50% spread of distinct nationalities within all key leadership teams by 2025</t>
  </si>
  <si>
    <t>%of  key leadership teams with at least a 50% spread of distinct nationalities</t>
  </si>
  <si>
    <t>Achieve a more positive employee engagement score in our biennial ‘Your Voice’ survey than the norm for FMCG companies in our comparator benchmark group</t>
  </si>
  <si>
    <t xml:space="preserve">Employee engagement index score in our global ‘Your Voice’ survey </t>
  </si>
  <si>
    <t>Difference to FMCG comparator group</t>
  </si>
  <si>
    <t>Proportion of Group employees that responded</t>
  </si>
  <si>
    <t>Your Voice scores by category</t>
  </si>
  <si>
    <t>Percentage</t>
  </si>
  <si>
    <t>Year</t>
  </si>
  <si>
    <t>100% adherence to our Standards of Business Conduct (SoBC)</t>
  </si>
  <si>
    <t>Proportion of employees who completed SoBC formal sign-offs and training</t>
  </si>
  <si>
    <t>Results of investigations into alleged SoBC breaches:</t>
  </si>
  <si>
    <t>Number of established as SoBC breaches</t>
  </si>
  <si>
    <t>Number of employees in 2021 that posted personal pledges via our SoBC app and digital channels</t>
  </si>
  <si>
    <t>100% adherence to our International Marketing Principles (IMP)</t>
  </si>
  <si>
    <t>10 (re-stated, was 3)</t>
  </si>
  <si>
    <t>100% adherence to our global Youth Access Prevention (YAP) Guidelines</t>
  </si>
  <si>
    <t>% of markets aligned with our YAP Guidelines, here our proudcts are sold</t>
  </si>
  <si>
    <t>Proportion of the Board who are women</t>
  </si>
  <si>
    <t>Gender diversity on our Management Board</t>
  </si>
  <si>
    <t>Proportion of the Management Board who are women</t>
  </si>
  <si>
    <t>% BAME representation</t>
  </si>
  <si>
    <t>Ethnicity balance on our Management Board</t>
  </si>
  <si>
    <t>Proportion of the Management Board who are BAME</t>
  </si>
  <si>
    <t>Breakdown by type of tax:</t>
  </si>
  <si>
    <t>Tobacco excise (collected)</t>
  </si>
  <si>
    <t>£31.6bn</t>
  </si>
  <si>
    <t>£32.2bn</t>
  </si>
  <si>
    <t>£32.4bn</t>
  </si>
  <si>
    <t>Net VAT and other sales taxes (collected)</t>
  </si>
  <si>
    <t>£5.6bn</t>
  </si>
  <si>
    <t>£5.8bn</t>
  </si>
  <si>
    <t>Corporation tax (borne)</t>
  </si>
  <si>
    <t>£2.3bn</t>
  </si>
  <si>
    <t>£2.1bn</t>
  </si>
  <si>
    <t>£2.2bn</t>
  </si>
  <si>
    <t>Customs and import duties (borne)</t>
  </si>
  <si>
    <t>£0.3bn</t>
  </si>
  <si>
    <t>Taxes paid by employee (collected)</t>
  </si>
  <si>
    <t>£0.5bn</t>
  </si>
  <si>
    <t>Employment taxes (borne)</t>
  </si>
  <si>
    <t>£0.2bn</t>
  </si>
  <si>
    <t xml:space="preserve">Net zero by 2030 across our operations (Scope 1 and 2 carbon dioxide equivalent (CO2e) emissions)
</t>
  </si>
  <si>
    <t>Tonnes CO2e</t>
  </si>
  <si>
    <t>Scope 1 and 2 Greenhouse gas emissions per employee</t>
  </si>
  <si>
    <t>Absolute energy consumption</t>
  </si>
  <si>
    <t>kWh</t>
  </si>
  <si>
    <t>Energy consumption</t>
  </si>
  <si>
    <t>Water consumption</t>
  </si>
  <si>
    <t>Mains</t>
  </si>
  <si>
    <t xml:space="preserve">Cubic metres </t>
  </si>
  <si>
    <t>Abstracted</t>
  </si>
  <si>
    <t>Cubic metres</t>
  </si>
  <si>
    <t>Waste production</t>
  </si>
  <si>
    <t>Non-hazardous</t>
  </si>
  <si>
    <t>Hazardous</t>
  </si>
  <si>
    <t>Electricity consumption</t>
  </si>
  <si>
    <t>Grid</t>
  </si>
  <si>
    <t>Renewable</t>
  </si>
  <si>
    <t>Net zero by 2050 across our value chain</t>
  </si>
  <si>
    <t>Million cubic metres</t>
  </si>
  <si>
    <t>Scope 1 CO2e emissions - Australia</t>
  </si>
  <si>
    <t>Scope 1 CO2e emissions - Saudia Arabia</t>
  </si>
  <si>
    <t>Scope 1 CO2e emissions - United Kingdom of Great Britain and Northern Ireland</t>
  </si>
  <si>
    <t>Scope 2 CO2e emissions - United Kingdom of Great Britain and Northern Ireland (location-based)</t>
  </si>
  <si>
    <t>Scope 2 CO2e emissions - United Kingdom of Great Britain and Northern Ireland (market-based)</t>
  </si>
  <si>
    <t>Scope 2 CO2e emissions - Australia (market-based)</t>
  </si>
  <si>
    <t>Scope 2 CO2e emissions - Australia (location-based)</t>
  </si>
  <si>
    <t>Scope 2 CO2e emissions - Saudi Arabia (location-based)</t>
  </si>
  <si>
    <t>Scope 2 CO2e emissions - Saudi Arabia (market-based)</t>
  </si>
  <si>
    <t>MWh</t>
  </si>
  <si>
    <t>Breakdown of fuel consumption for energy purposes - Natural gas</t>
  </si>
  <si>
    <t>Breakdown of fuel consumption for energy purposes - LPG or Propane</t>
  </si>
  <si>
    <t>Breakdown of fuel consumption for energy purposes - Petrol</t>
  </si>
  <si>
    <t>Breakdown of fuel consumption for energy purposes - Light fuel oil</t>
  </si>
  <si>
    <t>Breakdown of fuel consumption for energy purposes - Heavy fuel oil</t>
  </si>
  <si>
    <t>Total energy consumption - Non-renewable fuels (nuclear fuels, coal, oil, natural gas etc.) purchased and consumed</t>
  </si>
  <si>
    <t>Total energy consumption - Non-renewable electricity purchased</t>
  </si>
  <si>
    <t>Total energy consumption - Steam / heating / cooling and other energy (non-renewable) purchased</t>
  </si>
  <si>
    <t>Total waste generated</t>
  </si>
  <si>
    <t>Metric tonnes</t>
  </si>
  <si>
    <t>Total waste used / recycled / sold</t>
  </si>
  <si>
    <t>Emissions from employee business travel - Scope 3 CO2e emissions</t>
  </si>
  <si>
    <t>Direct Volatile Organic Compound (VOC) emissions</t>
  </si>
  <si>
    <t>Safety</t>
  </si>
  <si>
    <t>Lost-time injury frequency rate (n/million hours worked)</t>
  </si>
  <si>
    <t>People</t>
  </si>
  <si>
    <t>Age diversity (24 years and younger)</t>
  </si>
  <si>
    <t>Age diversity (25-34 years)</t>
  </si>
  <si>
    <t>Age diversity (35-49 years)</t>
  </si>
  <si>
    <t>Age diversity (50-59 years)</t>
  </si>
  <si>
    <t>Number of UK apprentices recruited</t>
  </si>
  <si>
    <t>Number of UK graduates recruited</t>
  </si>
  <si>
    <t>Percentage of UK women in top pay quartile</t>
  </si>
  <si>
    <t>Percentage of UK women in upper middle pay quartile</t>
  </si>
  <si>
    <t>Percentage of UK women in lower pay quartile</t>
  </si>
  <si>
    <t>Percentage of UK women in lower middle pay quartile</t>
  </si>
  <si>
    <t>Percentage of UK men in top pay quartile</t>
  </si>
  <si>
    <t>Percentage of UK men in upper middle pay quartile</t>
  </si>
  <si>
    <t>Percentage of UK men in lower middle pay quartile</t>
  </si>
  <si>
    <t>Percentage of UK men in lower pay quartile</t>
  </si>
  <si>
    <t>UK mean gender pay gap</t>
  </si>
  <si>
    <t>UK median gender pay gap</t>
  </si>
  <si>
    <t>UK mean bonus gender pay gap</t>
  </si>
  <si>
    <t>UK median bonus gender pay gap</t>
  </si>
  <si>
    <t>Employee turnover rate</t>
  </si>
  <si>
    <t>Voluntary employee turnover rate</t>
  </si>
  <si>
    <t>Community</t>
  </si>
  <si>
    <t>Total community investment programme donations (GBP£)</t>
  </si>
  <si>
    <t>Community investment by type - armed forces (%)</t>
  </si>
  <si>
    <t>Community investment by type - education (%)</t>
  </si>
  <si>
    <t>Community investment by type - heritage (%)</t>
  </si>
  <si>
    <t>Community investment by type - other (%)</t>
  </si>
  <si>
    <t>Community investment by type - community (%)</t>
  </si>
  <si>
    <t>Governance and business conduct</t>
  </si>
  <si>
    <t>Total ethics enquiries</t>
  </si>
  <si>
    <t xml:space="preserve">Ethics enquiries by type </t>
  </si>
  <si>
    <t>Enquiries that led to guidance and advice</t>
  </si>
  <si>
    <t>Accounting charge practices</t>
  </si>
  <si>
    <t>Anti-corruption</t>
  </si>
  <si>
    <t>Data, technology and trade controls</t>
  </si>
  <si>
    <t>Employee conduct</t>
  </si>
  <si>
    <t>Employee relations</t>
  </si>
  <si>
    <t>Financial misconduct</t>
  </si>
  <si>
    <t>Management practices</t>
  </si>
  <si>
    <t>Policy, process and trading</t>
  </si>
  <si>
    <t>Safety, health and environment</t>
  </si>
  <si>
    <t>Sales, manufacturing and delivery</t>
  </si>
  <si>
    <t>Security and misuse of assets</t>
  </si>
  <si>
    <t>Supplier and procurement</t>
  </si>
  <si>
    <t>Dismissals for reasons relating to unethical behaviour</t>
  </si>
  <si>
    <t>Ethics enquiry anonymity rate</t>
  </si>
  <si>
    <t>Disclaimer</t>
  </si>
  <si>
    <t>Methodology and footnotes</t>
  </si>
  <si>
    <t>Scope 2 CO2e emissions (market-based)</t>
  </si>
  <si>
    <t>Scope 2 CO2e emissions (location-based)</t>
  </si>
  <si>
    <t>Scope 1 emissions, Scope 2 emissions (location-based and market-based), Scope 3 emissions, Total greenhouse gas emissions and Total greenhouse gas emissions per employee 2019 - greenhouse gas emissions data from 1 November 2018 to 31 October 2019 (tonnes CO2e)</t>
  </si>
  <si>
    <t>Scope 1 emissions, Scope 2 emissions (location-based and market-based), Scope 3 emissions, Total greenhouse gas emissions and Total greenhouse gas emissions per employee 2016 - greenhouse gas emissions data from 1 November 2015 to 31 October 2016 (tonnes CO2e)</t>
  </si>
  <si>
    <t>Scope 1 emissions, Scope 2 emissions (location-based and market-based), Scope 3 emissions, Total greenhouse gas emissions and Total greenhouse gas emissions per employee 2017 - greenhouse gas emissions data from 1 November 2016 to 31 October 2017 (tonnes CO2e)</t>
  </si>
  <si>
    <t>Scope 1 emissions, Scope 2 emissions (location-based and market-based), Scope 3 emissions, Total greenhouse gas emissions and Total greenhouse gas emissions per employee 2018 - greenhouse gas emmissions data from 1 November 2017 to 31 October 2018 (tonnes CO2e)</t>
  </si>
  <si>
    <t>Abolute energy consumption, Scope 1 emissions, Scope 2 emissions (location-based and market-based), Scope 3 emissions, Total greenhouse gas emissions and Total greenhouse gas emissions per employee 2021</t>
  </si>
  <si>
    <t>Absolute energy consumption, Scope 1 emissions, Scope 2 emissions (location-based and market-based), Scope 3 emissions, Total greenhouse gas emissions and Total greenhouse gas emissions per employee 2020</t>
  </si>
  <si>
    <t>2020 key environment data</t>
  </si>
  <si>
    <t>2021 key environment data</t>
  </si>
  <si>
    <t>Safety data 2016</t>
  </si>
  <si>
    <t>Safety data 2017</t>
  </si>
  <si>
    <t>Safety data 2018</t>
  </si>
  <si>
    <t>Safety data 2019</t>
  </si>
  <si>
    <t>Safety data 2020</t>
  </si>
  <si>
    <t>Safety data 2021</t>
  </si>
  <si>
    <t>Gender and age diversity 2017</t>
  </si>
  <si>
    <t>Gender and age diversity 2016</t>
  </si>
  <si>
    <t>Gender and age diversity 2018</t>
  </si>
  <si>
    <t>Gender and age diversity 2019</t>
  </si>
  <si>
    <t>Gender and age diversity 2020</t>
  </si>
  <si>
    <t>Gender and age diversity 2021</t>
  </si>
  <si>
    <t>Age diversity (60 years and older)</t>
  </si>
  <si>
    <t>Community investment 2016</t>
  </si>
  <si>
    <t>Community investment 2018</t>
  </si>
  <si>
    <t>Community investment 2017</t>
  </si>
  <si>
    <t>Community investment 2019</t>
  </si>
  <si>
    <t>Community investment 2020</t>
  </si>
  <si>
    <t>Community investment 2021</t>
  </si>
  <si>
    <t>Ethics enquiries and dismissals 2016</t>
  </si>
  <si>
    <t>Ethics enquiries and dismissals 2017</t>
  </si>
  <si>
    <t>Ethics enquiries and dismissals 2018</t>
  </si>
  <si>
    <t>Ethics enquiries and dismissals 2019</t>
  </si>
  <si>
    <t>Ethics enquiries and dismissals 2020</t>
  </si>
  <si>
    <t>Ethics enquiries and dismissals 2021</t>
  </si>
  <si>
    <t>*142241</t>
  </si>
  <si>
    <t>*151190</t>
  </si>
  <si>
    <t>*480932</t>
  </si>
  <si>
    <t>*492673</t>
  </si>
  <si>
    <t>*525032</t>
  </si>
  <si>
    <t>*579880</t>
  </si>
  <si>
    <t>*232856</t>
  </si>
  <si>
    <t>*413434</t>
  </si>
  <si>
    <t>*517035</t>
  </si>
  <si>
    <t>*533031</t>
  </si>
  <si>
    <t>*592745</t>
  </si>
  <si>
    <t>*638772</t>
  </si>
  <si>
    <t>*268735</t>
  </si>
  <si>
    <t>*336207</t>
  </si>
  <si>
    <t>*484504</t>
  </si>
  <si>
    <t>*514187</t>
  </si>
  <si>
    <t>*528411</t>
  </si>
  <si>
    <t>*571859</t>
  </si>
  <si>
    <t>*410976</t>
  </si>
  <si>
    <t>*487397</t>
  </si>
  <si>
    <t>*965436</t>
  </si>
  <si>
    <t>*1020435</t>
  </si>
  <si>
    <t>*1053443</t>
  </si>
  <si>
    <t>*1151739</t>
  </si>
  <si>
    <t>*5</t>
  </si>
  <si>
    <t>*14</t>
  </si>
  <si>
    <t>*16</t>
  </si>
  <si>
    <t>*17</t>
  </si>
  <si>
    <t>*24094</t>
  </si>
  <si>
    <t>*54769</t>
  </si>
  <si>
    <t>*138020</t>
  </si>
  <si>
    <t>*151280</t>
  </si>
  <si>
    <t>*147125</t>
  </si>
  <si>
    <t>*146511</t>
  </si>
  <si>
    <t>*1624601505</t>
  </si>
  <si>
    <t>*1700834942</t>
  </si>
  <si>
    <t>*3351428765</t>
  </si>
  <si>
    <t>*2270390</t>
  </si>
  <si>
    <t>*2039777</t>
  </si>
  <si>
    <t>*2264302</t>
  </si>
  <si>
    <t>*14186391</t>
  </si>
  <si>
    <t>*3584015</t>
  </si>
  <si>
    <t>*90607341</t>
  </si>
  <si>
    <t>*41747</t>
  </si>
  <si>
    <t>*39211</t>
  </si>
  <si>
    <t>*67719</t>
  </si>
  <si>
    <t>*8690</t>
  </si>
  <si>
    <t>*15922</t>
  </si>
  <si>
    <t>*88549</t>
  </si>
  <si>
    <t>*754143257</t>
  </si>
  <si>
    <t>*752188305</t>
  </si>
  <si>
    <t>*880610015</t>
  </si>
  <si>
    <t>*2486109</t>
  </si>
  <si>
    <t>*2304663</t>
  </si>
  <si>
    <t>*13093192</t>
  </si>
  <si>
    <t>*496</t>
  </si>
  <si>
    <t>*485</t>
  </si>
  <si>
    <t>*470</t>
  </si>
  <si>
    <t>*471</t>
  </si>
  <si>
    <t>*564</t>
  </si>
  <si>
    <t>*580</t>
  </si>
  <si>
    <t>*33</t>
  </si>
  <si>
    <t>*37</t>
  </si>
  <si>
    <t>*38</t>
  </si>
  <si>
    <t>*28</t>
  </si>
  <si>
    <t>*39</t>
  </si>
  <si>
    <t>*78%</t>
  </si>
  <si>
    <t>*79%</t>
  </si>
  <si>
    <t>*80%</t>
  </si>
  <si>
    <t>*64%</t>
  </si>
  <si>
    <t>*73%</t>
  </si>
  <si>
    <t>*67%</t>
  </si>
  <si>
    <t>*82%</t>
  </si>
  <si>
    <t>*83%</t>
  </si>
  <si>
    <t>*86%</t>
  </si>
  <si>
    <t>*84%</t>
  </si>
  <si>
    <t>*22%</t>
  </si>
  <si>
    <t>*21%</t>
  </si>
  <si>
    <t>*20%</t>
  </si>
  <si>
    <t>*36%</t>
  </si>
  <si>
    <t>*27%</t>
  </si>
  <si>
    <t>*33%</t>
  </si>
  <si>
    <t>*18%</t>
  </si>
  <si>
    <t>*17%</t>
  </si>
  <si>
    <t>*14%</t>
  </si>
  <si>
    <t>*16%</t>
  </si>
  <si>
    <t>*7%</t>
  </si>
  <si>
    <t>*8%</t>
  </si>
  <si>
    <t>*31%</t>
  </si>
  <si>
    <t>*32%</t>
  </si>
  <si>
    <t>*26%</t>
  </si>
  <si>
    <t>*28%</t>
  </si>
  <si>
    <t>*30%</t>
  </si>
  <si>
    <t>*13%</t>
  </si>
  <si>
    <t>*12%</t>
  </si>
  <si>
    <t>*10%</t>
  </si>
  <si>
    <t>*11000000</t>
  </si>
  <si>
    <t>*10000000</t>
  </si>
  <si>
    <t>*1119</t>
  </si>
  <si>
    <t>*1432</t>
  </si>
  <si>
    <t>*1286</t>
  </si>
  <si>
    <t>*1280</t>
  </si>
  <si>
    <t>*1121</t>
  </si>
  <si>
    <t>*488</t>
  </si>
  <si>
    <t>*682</t>
  </si>
  <si>
    <t>*630</t>
  </si>
  <si>
    <t>*615</t>
  </si>
  <si>
    <t>*680</t>
  </si>
  <si>
    <t>*512</t>
  </si>
  <si>
    <t>*107</t>
  </si>
  <si>
    <t>*119</t>
  </si>
  <si>
    <t>*179</t>
  </si>
  <si>
    <t>*128</t>
  </si>
  <si>
    <t>*122</t>
  </si>
  <si>
    <t>*98</t>
  </si>
  <si>
    <t>*15</t>
  </si>
  <si>
    <t>*32</t>
  </si>
  <si>
    <t>*10</t>
  </si>
  <si>
    <t>*8</t>
  </si>
  <si>
    <t>*277</t>
  </si>
  <si>
    <t>*215</t>
  </si>
  <si>
    <t>*99</t>
  </si>
  <si>
    <t>*96</t>
  </si>
  <si>
    <t>*2</t>
  </si>
  <si>
    <t>*1</t>
  </si>
  <si>
    <t>*56</t>
  </si>
  <si>
    <t>*67</t>
  </si>
  <si>
    <t>*237</t>
  </si>
  <si>
    <t>*146</t>
  </si>
  <si>
    <t>*180</t>
  </si>
  <si>
    <t>*6</t>
  </si>
  <si>
    <t>*23</t>
  </si>
  <si>
    <t>*50</t>
  </si>
  <si>
    <t>*11</t>
  </si>
  <si>
    <t>*18</t>
  </si>
  <si>
    <t>*13</t>
  </si>
  <si>
    <t>*281</t>
  </si>
  <si>
    <t>*236</t>
  </si>
  <si>
    <t>*257</t>
  </si>
  <si>
    <t>*219</t>
  </si>
  <si>
    <t>*227</t>
  </si>
  <si>
    <t>Average hours per FTE of training and development in the UK</t>
  </si>
  <si>
    <t>Average amount spent per FTE on training and development in the UK (GBP£)</t>
  </si>
  <si>
    <t>Training and development in the UK</t>
  </si>
  <si>
    <t>*57.4</t>
  </si>
  <si>
    <t>*55</t>
  </si>
  <si>
    <t>*81</t>
  </si>
  <si>
    <t>*898</t>
  </si>
  <si>
    <t>*1252</t>
  </si>
  <si>
    <t>*1700</t>
  </si>
  <si>
    <t>*0.95</t>
  </si>
  <si>
    <t>*0.78</t>
  </si>
  <si>
    <t>*0.86</t>
  </si>
  <si>
    <t>*0.93</t>
  </si>
  <si>
    <t>*0.98</t>
  </si>
  <si>
    <t>Lost Time Injury Frequency Rate</t>
  </si>
  <si>
    <t>*113089</t>
  </si>
  <si>
    <t>*264374</t>
  </si>
  <si>
    <t>*281182</t>
  </si>
  <si>
    <t>*394271</t>
  </si>
  <si>
    <t>*4</t>
  </si>
  <si>
    <t>Abolute energy consumption, Scope 1 emissions, Scope 2 emissions (location-based and market-based), Scope 3 emissions, Total greenhouse gas emissions and Total greenhouse gas emissions per employee 2022</t>
  </si>
  <si>
    <t>*62519</t>
  </si>
  <si>
    <t>*1469387190</t>
  </si>
  <si>
    <t>*2409896</t>
  </si>
  <si>
    <t>*5968417</t>
  </si>
  <si>
    <t>*42413</t>
  </si>
  <si>
    <t>*5072</t>
  </si>
  <si>
    <t>*47485</t>
  </si>
  <si>
    <t>*877726240</t>
  </si>
  <si>
    <t>*5951873</t>
  </si>
  <si>
    <t>2022 key environment data</t>
  </si>
  <si>
    <t>*50437</t>
  </si>
  <si>
    <t>Safety data 2022</t>
  </si>
  <si>
    <t>See below</t>
  </si>
  <si>
    <t>Age diversity (Under 30 years)</t>
  </si>
  <si>
    <t>Age diversity (30 - 50 years)</t>
  </si>
  <si>
    <t>Age diversity (Over 50 years)</t>
  </si>
  <si>
    <t>Gender and age diversity 2022</t>
  </si>
  <si>
    <t>*77%</t>
  </si>
  <si>
    <t>*23%</t>
  </si>
  <si>
    <t>*45%</t>
  </si>
  <si>
    <t>Community investment 2022</t>
  </si>
  <si>
    <t>*1189</t>
  </si>
  <si>
    <t>*9</t>
  </si>
  <si>
    <t>Ethics enquiries and dismissals 2022</t>
  </si>
  <si>
    <t>Fatalities - Employees</t>
  </si>
  <si>
    <t>Fatalities - Contractors</t>
  </si>
  <si>
    <t>Share of women in all management positions, including junior, middle and top management (%)</t>
  </si>
  <si>
    <t>Share of women in junior management positions i.e. first level of management (%)</t>
  </si>
  <si>
    <t>Share of women in top management positions, i.e. maximum two levels away from the CEO (%)</t>
  </si>
  <si>
    <t>Share of women in management positions in revenue-generating functions (%)</t>
  </si>
  <si>
    <t>Share of women in STEM-related positions (%)</t>
  </si>
  <si>
    <t>*55133</t>
  </si>
  <si>
    <t>*11267109</t>
  </si>
  <si>
    <t>*1.13</t>
  </si>
  <si>
    <t>*40</t>
  </si>
  <si>
    <t>*424</t>
  </si>
  <si>
    <t>Scope 2 CO2e emissions - International (market-based)</t>
  </si>
  <si>
    <t>Scope 2 CO2e emissions - International (location-based)</t>
  </si>
  <si>
    <t>*1531</t>
  </si>
  <si>
    <t>*761</t>
  </si>
  <si>
    <t>*168</t>
  </si>
  <si>
    <t>*300</t>
  </si>
  <si>
    <t>Abolute energy consumption, Scope 1 emissions, Scope 2 emissions (location-based and market-based), Scope 3 emissions, Total greenhouse gas emissions and Total greenhouse gas emissions per employee 2023</t>
  </si>
  <si>
    <t>*107360</t>
  </si>
  <si>
    <t>*209612</t>
  </si>
  <si>
    <t>*114030</t>
  </si>
  <si>
    <t>*1315552368</t>
  </si>
  <si>
    <t>*2135695</t>
  </si>
  <si>
    <t>*2925651</t>
  </si>
  <si>
    <t>*58482</t>
  </si>
  <si>
    <t>*9308</t>
  </si>
  <si>
    <t>*67790</t>
  </si>
  <si>
    <t>*755301151</t>
  </si>
  <si>
    <t>*2083735</t>
  </si>
  <si>
    <t>56,138**</t>
  </si>
  <si>
    <t>Safety data 2023</t>
  </si>
  <si>
    <t>Gender and age diversity 2023</t>
  </si>
  <si>
    <t>Community investment 2023</t>
  </si>
  <si>
    <t>Ethics enquiries and dismissals 2023</t>
  </si>
  <si>
    <t>*29%</t>
  </si>
  <si>
    <t>*34%</t>
  </si>
  <si>
    <t>UK mean ethnicity pay gap</t>
  </si>
  <si>
    <t>UK median ethnicity pay gap</t>
  </si>
  <si>
    <t>UK mean ethnicity bonus gap</t>
  </si>
  <si>
    <t>UK median ethnicity bonus gap</t>
  </si>
  <si>
    <t>*243457</t>
  </si>
  <si>
    <t>*350817</t>
  </si>
  <si>
    <t>**N/A</t>
  </si>
  <si>
    <t>*21</t>
  </si>
  <si>
    <t>*330</t>
  </si>
  <si>
    <t>*125</t>
  </si>
  <si>
    <t>*70</t>
  </si>
  <si>
    <t>*7</t>
  </si>
  <si>
    <t>*3</t>
  </si>
  <si>
    <t>2023 key environment data</t>
  </si>
  <si>
    <t>Scope 1 CO2e emissions - International</t>
  </si>
  <si>
    <t>Ethics enquiries by region</t>
  </si>
  <si>
    <t>UK</t>
  </si>
  <si>
    <t>Australia</t>
  </si>
  <si>
    <t>US</t>
  </si>
  <si>
    <t>Kingdom of Saudi Arabia</t>
  </si>
  <si>
    <t>Major injury rate (per 100,000 employees)</t>
  </si>
  <si>
    <t>Withdrawal: total municipal water supplies (or from other water utilities)</t>
  </si>
  <si>
    <t>Withdrawal: fresh surface water (lakes, rivers etc.)</t>
  </si>
  <si>
    <t>Withdrawal: fresh groundwater</t>
  </si>
  <si>
    <t>Breakdown of fuel consumption for energy purposes - Gasoline (Aviation Fuel)</t>
  </si>
  <si>
    <t>Discharge: water returned to the source of extraction at similar or higher quality as raw water extracted</t>
  </si>
  <si>
    <t>2024 key environment data</t>
  </si>
  <si>
    <t>*104948</t>
  </si>
  <si>
    <t>*267202</t>
  </si>
  <si>
    <t>*226107</t>
  </si>
  <si>
    <t>*372150</t>
  </si>
  <si>
    <t>*122383</t>
  </si>
  <si>
    <t>*1378244469</t>
  </si>
  <si>
    <t>*55305</t>
  </si>
  <si>
    <t>*4952</t>
  </si>
  <si>
    <t>*60257</t>
  </si>
  <si>
    <t>*803847418</t>
  </si>
  <si>
    <t>*2505945</t>
  </si>
  <si>
    <t>*1893516</t>
  </si>
  <si>
    <t>*2802729</t>
  </si>
  <si>
    <t>Abolute energy consumption, Scope 1 emissions, Scope 2 emissions (location-based and market-based), Scope 3 emissions, Total greenhouse gas emissions and Total greenhouse gas emissions per employee 2024</t>
  </si>
  <si>
    <t>*459</t>
  </si>
  <si>
    <t>*47</t>
  </si>
  <si>
    <t>*76%</t>
  </si>
  <si>
    <t>*58%</t>
  </si>
  <si>
    <t>*72%</t>
  </si>
  <si>
    <t>*24%</t>
  </si>
  <si>
    <t>*42%</t>
  </si>
  <si>
    <t>Safety data 2024</t>
  </si>
  <si>
    <t>Gender and age diversity 2024</t>
  </si>
  <si>
    <t>*46%</t>
  </si>
  <si>
    <t>*38%</t>
  </si>
  <si>
    <t>Community investment 2024</t>
  </si>
  <si>
    <t>*12710973</t>
  </si>
  <si>
    <t>Ethics enquiries and dismissals 2024</t>
  </si>
  <si>
    <t>*1722</t>
  </si>
  <si>
    <t>*351</t>
  </si>
  <si>
    <t>**We stopped purchasing REGOs in March 2023</t>
  </si>
  <si>
    <t>***This does not include biofuels.</t>
  </si>
  <si>
    <t>**Heritage data is included within armed forces figure.</t>
  </si>
  <si>
    <t>*Please click on the number to be taken to the methodology statement and/or footnote.</t>
  </si>
  <si>
    <t>500,535***</t>
  </si>
  <si>
    <t>*1.21</t>
  </si>
  <si>
    <t>*75%</t>
  </si>
  <si>
    <t>*19%</t>
  </si>
  <si>
    <t>*1196</t>
  </si>
  <si>
    <t>*583</t>
  </si>
  <si>
    <t>*140</t>
  </si>
  <si>
    <t>*223</t>
  </si>
  <si>
    <t>*103</t>
  </si>
  <si>
    <t>*65</t>
  </si>
  <si>
    <t>*12</t>
  </si>
  <si>
    <t>*19</t>
  </si>
  <si>
    <t>*243</t>
  </si>
  <si>
    <t>*11504152</t>
  </si>
  <si>
    <t>*1059</t>
  </si>
  <si>
    <t>-</t>
  </si>
  <si>
    <t>Total energy consumption - Total renewable energy (wind, solar, biomass, hydroelectric, geothermal, etc.) generated</t>
  </si>
  <si>
    <r>
      <rPr>
        <b/>
        <u/>
        <sz val="9"/>
        <color rgb="FFFC4C02"/>
        <rFont val="Aptos"/>
        <family val="2"/>
      </rPr>
      <t>Methodology</t>
    </r>
    <r>
      <rPr>
        <b/>
        <sz val="9"/>
        <color theme="1"/>
        <rFont val="Aptos"/>
        <family val="2"/>
      </rPr>
      <t xml:space="preserve">
</t>
    </r>
    <r>
      <rPr>
        <sz val="9"/>
        <color theme="1"/>
        <rFont val="Aptos"/>
        <family val="2"/>
      </rPr>
      <t xml:space="preserve">The greenhouse gas emissions data is reported in line with the Greenhouse Gas Protocol Corporate Accounting and Reporting Standard ‘Operational Control’ approach, and emission factors for fuels and electricity are taken from the UK government’s Department for Environment Food &amp; Rural Affairs (DEFRA), published at www.ukconversionfactorscarbonsmart.co.uk/
The CO2e associated with carbon dioxide, methane and nitrous oxide is reported. Greenhouse gas emissions associated with hydrofluorocarbons, perfluorocarbons and sulphur hexafluoride are estimated to be immaterial to total emissions and are, therefore, not reported.
The principal record of the Group’s worldwide facilities is its legal department’s Global Property Database. Greenhouse gas emissions are primarily calculated from energy consumption records reported via the Group’s global environmental database. Where actual usage data is not available for facilities and residences within the Global Property Database, an estimated consumption is used based on the type of building.
Greenhouse gas emissions related to business travel include air travel data for the majority of the global business and rail data for business units operating in the UK and US. These data are taken from travel suppliers’ procurement records.
Emissions from joint ventures and pension scheme properties not occupied by the Group are not included. Where a business or facility is acquired during a reporting year, it will be included in our reporting in the next full reporting year after the change.
The Scope 2 greenhouse gas emissions associated with the Greenhouse Gas Protocol ‘market-based’ method have been calculated as 638,772 tonnes CO2e. Supplier-specific emission factors have been sought for our most significant operating regions, but were either deemed of insufficient quality to use at present or were unavailable. Therefore, in line with the Greenhouse Gas Protocol guidance, this figure has been calculated using residual-mix emission factors where available for our UK and US operations. In our other significant operating regions, residual-mix emission factors are either unavailable or within the margin of error of the standard grid average emission factor and, therefore, the latter has been used.
</t>
    </r>
    <r>
      <rPr>
        <b/>
        <u/>
        <sz val="9"/>
        <color rgb="FFFC4C02"/>
        <rFont val="Aptos"/>
        <family val="2"/>
      </rPr>
      <t>Footnotes</t>
    </r>
    <r>
      <rPr>
        <b/>
        <sz val="9"/>
        <color theme="1"/>
        <rFont val="Aptos"/>
        <family val="2"/>
      </rPr>
      <t xml:space="preserve">
Scope 1 emissions, Scope 2 - location-based emissions, Scope 3 emissions and Total greenhouse gas emissions </t>
    </r>
    <r>
      <rPr>
        <sz val="9"/>
        <color theme="1"/>
        <rFont val="Aptos"/>
        <family val="2"/>
      </rPr>
      <t xml:space="preserve">- Deloitte LLP have provided limited external assurance.
</t>
    </r>
    <r>
      <rPr>
        <b/>
        <sz val="9"/>
        <color theme="1"/>
        <rFont val="Aptos"/>
        <family val="2"/>
      </rPr>
      <t>Total greenhouse emissions per employee</t>
    </r>
    <r>
      <rPr>
        <sz val="9"/>
        <color theme="1"/>
        <rFont val="Aptos"/>
        <family val="2"/>
      </rPr>
      <t xml:space="preserve"> - excluding share of equity accounted investments.</t>
    </r>
  </si>
  <si>
    <r>
      <rPr>
        <b/>
        <u/>
        <sz val="9"/>
        <color rgb="FFFC4C02"/>
        <rFont val="Aptos"/>
        <family val="2"/>
      </rPr>
      <t>Methodology</t>
    </r>
    <r>
      <rPr>
        <b/>
        <sz val="9"/>
        <color theme="1"/>
        <rFont val="Aptos"/>
        <family val="2"/>
      </rPr>
      <t xml:space="preserve">
</t>
    </r>
    <r>
      <rPr>
        <sz val="9"/>
        <color theme="1"/>
        <rFont val="Aptos"/>
        <family val="2"/>
      </rPr>
      <t>The greenhouse gas emissions data is reported in line with the Greenhouse Gas Protocol Corporate Accounting and Reporting Standard ‘Operational Control’ approach, and emission factors for fuels and electricity are published at www.gov.uk/government/collections/conversion-factors-for-company-reporting.
The CO2e associated with carbon dioxide, methane and nitrous oxide is reported. Greenhouse gas emissions associated with hydrofluorocarbons, perfluorocarbons and sulphur hexafluoride are estimated to be immaterial to total emissions and are, therefore, not reported.</t>
    </r>
    <r>
      <rPr>
        <b/>
        <sz val="9"/>
        <color theme="1"/>
        <rFont val="Aptos"/>
        <family val="2"/>
      </rPr>
      <t xml:space="preserve">
</t>
    </r>
    <r>
      <rPr>
        <sz val="9"/>
        <color theme="1"/>
        <rFont val="Aptos"/>
        <family val="2"/>
      </rPr>
      <t>The principal record of the Group’s worldwide facilities is its legal department’s Global Property Database.</t>
    </r>
    <r>
      <rPr>
        <b/>
        <sz val="9"/>
        <color theme="1"/>
        <rFont val="Aptos"/>
        <family val="2"/>
      </rPr>
      <t xml:space="preserve">
</t>
    </r>
    <r>
      <rPr>
        <sz val="9"/>
        <color theme="1"/>
        <rFont val="Aptos"/>
        <family val="2"/>
      </rPr>
      <t xml:space="preserve">Greenhouse gas emissions are primarily calculated from energy consumption records reported via the Group’s global environmental database. Where actual usage data is not available for facilities and residences within the Global Property Database, an estimated consumption is used based on the type of building.
Greenhouse gas emissions related to business travel include air travel data for the majority of the global business and rail data for business units operating in the UK and US. These data are taken from travel suppliers’ procurement records.
Emissions from joint ventures and pension scheme properties not occupied by the Group are not included. Where a business or facility is acquired during a reporting year, it will be included in our reporting in the next full reporting year after the change.
The Scope 2 greenhouse gas emissions associated with the Greenhouse Gas Protocol ‘market-based’ method have been calculated as 592,745 tonnes CO2e. Supplier-specific emission factors have been sought for our most significant operating regions, but were either deemed of insufficient quality to use at present or were unavailable. Therefore, in line with the Greenhouse Gas Protocol guidance, this figure has been calculated using residual-mix emission factors where available for our UK and US operations. In our other significant operating regions, residual-mix emission factors are either unavailable or the resulting absolute emissions at Group level are within the margin of error and, therefore, the latter has been used.
</t>
    </r>
    <r>
      <rPr>
        <b/>
        <u/>
        <sz val="9"/>
        <color rgb="FFFC4C02"/>
        <rFont val="Aptos"/>
        <family val="2"/>
      </rPr>
      <t>Footnotes</t>
    </r>
    <r>
      <rPr>
        <sz val="9"/>
        <color theme="1"/>
        <rFont val="Aptos"/>
        <family val="2"/>
      </rPr>
      <t xml:space="preserve">
</t>
    </r>
    <r>
      <rPr>
        <b/>
        <sz val="9"/>
        <color theme="1"/>
        <rFont val="Aptos"/>
        <family val="2"/>
      </rPr>
      <t>Scope 1 emissions, Scope 2 - location-based emissions, Scope 3 emissions and Total greenhouse gas emissions</t>
    </r>
    <r>
      <rPr>
        <sz val="9"/>
        <color theme="1"/>
        <rFont val="Aptos"/>
        <family val="2"/>
      </rPr>
      <t xml:space="preserve"> - Deloitte LLP have provided limited external assurance.
</t>
    </r>
    <r>
      <rPr>
        <b/>
        <sz val="9"/>
        <color theme="1"/>
        <rFont val="Aptos"/>
        <family val="2"/>
      </rPr>
      <t>Total greenhouse emissions per employee</t>
    </r>
    <r>
      <rPr>
        <sz val="9"/>
        <color theme="1"/>
        <rFont val="Aptos"/>
        <family val="2"/>
      </rPr>
      <t xml:space="preserve"> - excluding share of equity accounted investments.</t>
    </r>
  </si>
  <si>
    <r>
      <rPr>
        <b/>
        <u/>
        <sz val="9"/>
        <color rgb="FFFC4C02"/>
        <rFont val="Aptos"/>
        <family val="2"/>
      </rPr>
      <t>Methodology</t>
    </r>
    <r>
      <rPr>
        <sz val="9"/>
        <color theme="1"/>
        <rFont val="Aptos"/>
        <family val="2"/>
      </rPr>
      <t xml:space="preserve">
The greenhouse gas emissions data is reported in line with the Greenhouse Gas Protocol Corporate Accounting and Reporting Standard ‘Operational Control’ approach, and emission factors for fuels and electricity are published at www.gov.uk/government/collections/conversion-factors-for-company-reporting.
For the 2018 reporting cycle, the 2018 emissions factors have been utilised as opposed to the 2017 factors. In previous years the emissions factors used for the Group’s greenhouse gas emissions reporting have been a year behind, mainly due to the factors not being released in time for half year assurance (for example, 2016 emissions factors used for 2017 reporting cycle). Going forward, the emissions factors used will coincide with the year of the reporting cycle as these are the latest factors available for the majority of the Group’s reporting period.
The CO2e associated with carbon dioxide, methane and nitrous oxide is reported. Greenhouse gas emissions associated with hydrofluorocarbons, perfluorocarbons and sulphur hexafluoride are estimated to be immaterial to total emissions and are, therefore, not reported.
The principal record of the Group’s worldwide facilities is its legal department’s Global Property Database.
Greenhouse gas emissions are primarily calculated from energy consumption records reported via the Group’s global environmental database. Where actual usage data is not available for facilities and residences within the Global Property Database, an estimated consumption is used based on the type of building.
Greenhouse gas emissions related to business travel include air travel data for the majority of the global business and rail data for business units operating in the UK and US. These data are taken from travel suppliers’ procurement records.
Emissions from joint ventures and pension scheme properties not occupied by the Group are not included. Where a business or facility is acquired during a reporting year, it will be included in our reporting in the next full reporting year after the change.
The Scope 2 greenhouse gas emissions associated with the Greenhouse Gas Protocol ‘market-based’ method have been calculated as 533,031 tonnes CO2e. Supplier-specific emission factors have been sought for our most significant operating regions, but were either deemed of insufficient quality to use at present or were unavailable. Therefore, in line with the Greenhouse Gas Protocol guidance, this figure has been calculated using residual-mix emission factors where available for our UK, US and Swedish operations. In our other significant operating regions, residual-mix emission factors are either unavailable or the resulting absolute emissions at Group level are within the margin of error and, therefore, country-specific emissions factors have been used in line with the GHG Protocol Guidance.
</t>
    </r>
    <r>
      <rPr>
        <b/>
        <u/>
        <sz val="9"/>
        <color rgb="FFFC4C02"/>
        <rFont val="Aptos"/>
        <family val="2"/>
      </rPr>
      <t>Footnotes</t>
    </r>
    <r>
      <rPr>
        <sz val="9"/>
        <color theme="1"/>
        <rFont val="Aptos"/>
        <family val="2"/>
      </rPr>
      <t xml:space="preserve">
</t>
    </r>
    <r>
      <rPr>
        <b/>
        <sz val="9"/>
        <color theme="1"/>
        <rFont val="Aptos"/>
        <family val="2"/>
      </rPr>
      <t>Scope 1 emissions, Scope 2 - location-based emissions, Scope 3 emissions and Total greenhouse gas emissions</t>
    </r>
    <r>
      <rPr>
        <sz val="9"/>
        <color theme="1"/>
        <rFont val="Aptos"/>
        <family val="2"/>
      </rPr>
      <t xml:space="preserve"> - Deloitte LLP have provided limited external assurance.
</t>
    </r>
    <r>
      <rPr>
        <b/>
        <sz val="9"/>
        <color theme="1"/>
        <rFont val="Aptos"/>
        <family val="2"/>
      </rPr>
      <t>Total greenhouse emissions per employee</t>
    </r>
    <r>
      <rPr>
        <sz val="9"/>
        <color theme="1"/>
        <rFont val="Aptos"/>
        <family val="2"/>
      </rPr>
      <t xml:space="preserve"> - excluding share of equity accounted investments.</t>
    </r>
  </si>
  <si>
    <r>
      <rPr>
        <b/>
        <u/>
        <sz val="9"/>
        <color rgb="FFFC4C02"/>
        <rFont val="Aptos"/>
        <family val="2"/>
      </rPr>
      <t xml:space="preserve">
Methodology</t>
    </r>
    <r>
      <rPr>
        <sz val="9"/>
        <color theme="1"/>
        <rFont val="Aptos"/>
        <family val="2"/>
      </rPr>
      <t xml:space="preserve">
The greenhouse gas emissions data is reported in line with the Greenhouse Gas Protocol Corporate Accounting and Reporting Standard ‘Operational Control’ method, and emission factors for fuels and electricity are published at www.gov.uk/government/collections/government-conversion-factors-for-company-reporting.
For the 2019 reporting cycle, the 2019 emissions factors have been utilised as opposed to the 2018 factors. In previous years the emissions factors used for the Group’s greenhouse gas emissions reporting have been a year behind, mainly due to the factors not being released in time for half-year assurance (for example, 2016 emissions factors used for 2017 reporting cycle). Going forward, the emissions factors used will coincide with the year of the reporting cycle as these are the latest factors available for the majority of the Group’s reporting period.
The CO2e associated with carbon dioxide, methane and nitrous oxide is reported. Greenhouse gas emissions associated with hydrofluorocarbons, perfluorocarbons and sulphur hexafluoride are estimated to be immaterial to total emissions and are, therefore, not reported.
The principal record of the Group’s worldwide facilities is its legal department’s Global Property Database.
Greenhouse gas emissions are primarily calculated from energy consumption records reported via the Group’s global environmental database. Where actual usage data is not available for facilities and residences within the Global Property Database, an estimated consumption is used based on the type of building.
Greenhouse gas emissions related to business travel include air travel data for the majority of the global business and rail data for business units operating in the UK and US. These data are taken from travel suppliers’ procurement records.
Emissions from joint ventures and pension scheme properties not occupied by the Group are not included. Where a business or facility is acquired during a reporting year, it will be included in our reporting in the next full reporting year after the change.
The Scope 2 greenhouse gas emissions associated with the Greenhouse Gas Protocol ‘market-based’ method have been calculated as 517,035 tonnes CO2e</t>
    </r>
    <r>
      <rPr>
        <vertAlign val="superscript"/>
        <sz val="9"/>
        <color theme="1"/>
        <rFont val="Aptos"/>
        <family val="2"/>
      </rPr>
      <t>1</t>
    </r>
    <r>
      <rPr>
        <sz val="9"/>
        <color theme="1"/>
        <rFont val="Aptos"/>
        <family val="2"/>
      </rPr>
      <t xml:space="preserve">. Supplier-specific emission factors have been sought for our most significant operating regions, but were either deemed of insufficient quality to use at present, or were unavailable. Therefore, in line with the GHG Protocol Guidance, this figure has been calculated using residual-mix emission factors where available for our UK, US and Swedish operations. In our other significant operating regions, residual-mix emission factors are either unavailable or the resulting absolute emissions at Group level are within the margin of error and, therefore, country-specific emissions factors have been used in line with the GHG Protocol Guidance.
</t>
    </r>
    <r>
      <rPr>
        <b/>
        <u/>
        <sz val="9"/>
        <color rgb="FFFC4C02"/>
        <rFont val="Aptos"/>
        <family val="2"/>
      </rPr>
      <t>Footnotes</t>
    </r>
    <r>
      <rPr>
        <sz val="9"/>
        <color theme="1"/>
        <rFont val="Aptos"/>
        <family val="2"/>
      </rPr>
      <t xml:space="preserve">
</t>
    </r>
    <r>
      <rPr>
        <b/>
        <sz val="9"/>
        <color theme="1"/>
        <rFont val="Aptos"/>
        <family val="2"/>
      </rPr>
      <t>Scope 1 emissions, Scope 2 - location-based and market-based emissions, Scope 3 emissions and Total greenhouse gas emissions</t>
    </r>
    <r>
      <rPr>
        <sz val="9"/>
        <color theme="1"/>
        <rFont val="Aptos"/>
        <family val="2"/>
      </rPr>
      <t xml:space="preserve"> - Reviewed and confirmed by Ramboll UK Limited
</t>
    </r>
    <r>
      <rPr>
        <b/>
        <sz val="9"/>
        <color theme="1"/>
        <rFont val="Aptos"/>
        <family val="2"/>
      </rPr>
      <t>Total greenhouse emissions per employee</t>
    </r>
    <r>
      <rPr>
        <sz val="9"/>
        <color theme="1"/>
        <rFont val="Aptos"/>
        <family val="2"/>
      </rPr>
      <t xml:space="preserve"> - excluding share of equity accounted investments.</t>
    </r>
  </si>
  <si>
    <r>
      <rPr>
        <b/>
        <u/>
        <sz val="9"/>
        <color rgb="FFFC4C02"/>
        <rFont val="Aptos"/>
        <family val="2"/>
      </rPr>
      <t>Methodology</t>
    </r>
    <r>
      <rPr>
        <sz val="9"/>
        <color theme="1"/>
        <rFont val="Aptos"/>
        <family val="2"/>
      </rPr>
      <t xml:space="preserve">
The greenhouse gas emissions data is reported in line with the Greenhouse Gas Protocol Corporate Accounting and Reporting Standard ‘Operational Control’ method. Emission factors for fuels and electricity are published at www.gov.uk/government/collections/government-conversion-factors-for-company-reporting, and emission factors for US electricity are published at www.epa.gov/energy/emissions-generation-resource-integrated-database-egrid.
For the 2020 reporting cycle, the 2020 UK government emissions factors published by the Department for Business, Energy and Industrial Strategy (BEIS) have been utilised. The most up-to-date Emissions and Generation Resource Integrated Database (eGRID) factors published by US Environmental Protection Agency (EPA) are utilised for US electricity. or the 2020 reporting cycle, the most up-todate US factors are from the year 2018.
The principal record of the Group’s worldwide facilities is its Global Property Database.
Energy consumption figures are calculated using energy consumption records reported via the Group’s global environmental database or, where actual usage data is not available, by estimating consumption based on the type of building. The energy consumption figures are used to calculate greenhouse gas emissions.
Greenhouse gas emissions related to business travel include air travel data for the majority of the global business, rail data for business units operating in the UK and US, and vehicle (including hire car, company car and personal car) data for business units operating in the UK, US and Australia. These data sets are taken from suppliers’ procurement records.
Emissions from pension scheme properties not occupied by the Group and joint ventures are not included. Where a business or facility is acquired during a reporting year, it will be included in our reporting in the next full reporting year after the change.
The Scope 2 Greenhouse Gas Emissions associated with the Greenhouse Gas Protocol ‘Market-Based’ Method have been calculated as 413,434 tCO2e. Supplier-specific emission factors have been sought for our most significant operating regions but were either deemed of insufficient quality to use at present or were unavailable. Therefore, in line with the Greenhouse Gas Protocol Guidance, this figure has been calculated using residual-mix emission factors where available for our UK, US and Swedish operations. In our other significant operating regions, residual-mix emission factors are either unavailable or the resulting absolute emissions at group level are within the margin of error and therefore country-specific emissions factors have been used in line with the Greenhouse Gas Protocol Guidance.
</t>
    </r>
    <r>
      <rPr>
        <b/>
        <u/>
        <sz val="9"/>
        <color rgb="FFFC4C02"/>
        <rFont val="Aptos"/>
        <family val="2"/>
      </rPr>
      <t>Footnotes</t>
    </r>
    <r>
      <rPr>
        <sz val="9"/>
        <color theme="1"/>
        <rFont val="Aptos"/>
        <family val="2"/>
      </rPr>
      <t xml:space="preserve">
</t>
    </r>
    <r>
      <rPr>
        <b/>
        <sz val="9"/>
        <color theme="1"/>
        <rFont val="Aptos"/>
        <family val="2"/>
      </rPr>
      <t>Scope 1 emissions, Scope 2 - location-based and market-based emissions, Scope 3 emissions</t>
    </r>
    <r>
      <rPr>
        <sz val="9"/>
        <color theme="1"/>
        <rFont val="Aptos"/>
        <family val="2"/>
      </rPr>
      <t xml:space="preserve"> - 2020 emissions data has been subject to limited assurance verification by Ramboll US Consulting, Inc.
</t>
    </r>
    <r>
      <rPr>
        <b/>
        <sz val="9"/>
        <color theme="1"/>
        <rFont val="Aptos"/>
        <family val="2"/>
      </rPr>
      <t>Scope 3 emissions</t>
    </r>
    <r>
      <rPr>
        <sz val="9"/>
        <color theme="1"/>
        <rFont val="Aptos"/>
        <family val="2"/>
      </rPr>
      <t xml:space="preserve"> - Relevant reporting period 1 November 2019 to 31 October 2020.
</t>
    </r>
    <r>
      <rPr>
        <b/>
        <sz val="9"/>
        <color theme="1"/>
        <rFont val="Aptos"/>
        <family val="2"/>
      </rPr>
      <t>Total greenhouse emissions per employee</t>
    </r>
    <r>
      <rPr>
        <sz val="9"/>
        <color theme="1"/>
        <rFont val="Aptos"/>
        <family val="2"/>
      </rPr>
      <t xml:space="preserve"> - including share of equity accounted investments.</t>
    </r>
  </si>
  <si>
    <r>
      <rPr>
        <b/>
        <u/>
        <sz val="9"/>
        <color rgb="FFFC4C02"/>
        <rFont val="Aptos"/>
        <family val="2"/>
      </rPr>
      <t xml:space="preserve">
Methodology</t>
    </r>
    <r>
      <rPr>
        <sz val="9"/>
        <color theme="1"/>
        <rFont val="Aptos"/>
        <family val="2"/>
      </rPr>
      <t xml:space="preserve">
The greenhouse gas emissions data is reported in line with the Greenhouse Gas Protocol Corporate Accounting and Reporting Standard ‘Operational Control’ method. Our reporting boundary for Streamlined Energy and Carbon Reporting (SECR) is the same as our reporting boundary for the purposes of our financial statements. Emission factors for fuels and UK electricity are published at www.gov.uk/government/collections/government-conversion-factors-for-company-reporting. Emission factors for US electricity are published at www.epa.gov/energy/emissions-generation-resource-integrated-database-egrid. Electricity emission factors for Sweden, Saudi Arabia, Australia and Rest of World are published at www.iea.org/data-and-statistics/data-product/emissions-factors-2021.
For the 2021 reporting cycle, the 2021 UK government emissions factors published by the Department for Business, Energy and Industrial Strategy have been used. The most up-to-date Emissions and Generation Resource Integrated Database factors published by the US Environmental Protection Agency (EPA) are used for US electricity. For the 2021 reporting cycle, the most recent US factors are from the year 2019. The US EPA is due to release the updated 2020 figures in the first quarter of 2022, however they have not been released in time to be used for the current calculations.
The principal record of the Group’s worldwide facilities is its legal department’s Global Property Database.
Greenhouse gas emissions are primarily calculated from energy consumption records reported via the Group’s global environmental database. Where actual usage data is not available for facilities and residences within the Global Property Database, an estimated consumption is used based on the type of building or previous consumption data.
Greenhouse gas emissions related to business travel include air travel data for the majority of the global business, rail data for business units operating in the UK and US, and vehicle (including hire car, company car and personal car) data for business units operating in the UK, US and Australia. These data sets are taken from suppliers’ procurement records.
Emissions from pension scheme properties not occupied by the Group are not included. Where a business or facility is acquired during a reporting year, it will be included in our reporting in the next full reporting year after the change. If a business or facility has closed during the reporting year, the site will be excluded from the boundary in the next full reporting year after the change. Emissions from subsidiaries are included in the data set.
The Scope 2 Greenhouse Gas Emissions associated with the Greenhouse Gas Protocol ‘Market-Based’ Method have been calculated as 232,856 tCO2e. In line with the Greenhouse Gas Protocol Guidance, this figure has been calculated using residual-mix emission factors where available for our UK, US and Swedish operations. In our other significant operating regions, residual-mix emission factors are either unavailable or the resulting absolute emissions at Group level are within the margin of error and therefore country-specific emissions factors have been used in line with the Greenhouse Gas Protocol Guidance. If sites consume grid electricity backed by REGOs, this has been taken into consideration within the calculations.
The GHG emissions data generated in line with this methodology is used for preparing the SECR report.
Scope 1 emissions from refrigerant gases have been excluded from the SECR disclosure. These emissions have historically been excluded from the GHG inventory on the basis of technical feasibility. An annual strategic and risk review of refrigerant gas used in 2021 did not indicate that any change in this exclusion was required.
</t>
    </r>
    <r>
      <rPr>
        <b/>
        <u/>
        <sz val="9"/>
        <color rgb="FFFC4C02"/>
        <rFont val="Aptos"/>
        <family val="2"/>
      </rPr>
      <t>Footnotes</t>
    </r>
    <r>
      <rPr>
        <sz val="9"/>
        <color theme="1"/>
        <rFont val="Aptos"/>
        <family val="2"/>
      </rPr>
      <t xml:space="preserve">
</t>
    </r>
    <r>
      <rPr>
        <b/>
        <sz val="9"/>
        <color theme="1"/>
        <rFont val="Aptos"/>
        <family val="2"/>
      </rPr>
      <t>Greenhouse gas emissions data</t>
    </r>
    <r>
      <rPr>
        <sz val="9"/>
        <color theme="1"/>
        <rFont val="Aptos"/>
        <family val="2"/>
      </rPr>
      <t xml:space="preserve"> - Ramboll US consulting, Inc. has provided independent third-party verification of BAE Systems' 2021 greenhouse gas (GHG) emissions, in order to provide limited assurance that based on the verification process and procedures conducted there is no evidence that the Company's reporting is not complete, not accurate, not consistent, not transparent and free from material discrepancies. BAE Systems' management is responsibnle for preparing the GHG inventory and for the collection and presentation of information within it. Ramboll's responsibility is to express conclusions on the agreed verification work and to determine based on the verification process and procedures conducted that there is no evidence that the work has not been prepated in accordance with the outlined methodology statement. The reliability of the reported information and data is subject to inherent uncertainties given the available methods for determining, calculating or estimating the GHG emissions. It is important to understand our conclusions in this context.
</t>
    </r>
    <r>
      <rPr>
        <b/>
        <sz val="9"/>
        <color theme="1"/>
        <rFont val="Aptos"/>
        <family val="2"/>
      </rPr>
      <t>Absolute energy consumption, Scope 1 emissions and Scope 2 emissions</t>
    </r>
    <r>
      <rPr>
        <sz val="9"/>
        <color theme="1"/>
        <rFont val="Aptos"/>
        <family val="2"/>
      </rPr>
      <t xml:space="preserve"> - Relevant reporting period 1 November 2020 to 31 October 2021.
</t>
    </r>
    <r>
      <rPr>
        <b/>
        <sz val="9"/>
        <color theme="1"/>
        <rFont val="Aptos"/>
        <family val="2"/>
      </rPr>
      <t>Scope 3 emissions</t>
    </r>
    <r>
      <rPr>
        <sz val="9"/>
        <color theme="1"/>
        <rFont val="Aptos"/>
        <family val="2"/>
      </rPr>
      <t xml:space="preserve"> - Relevant reporting period 1 January 2021 to 31 December 2021.
</t>
    </r>
    <r>
      <rPr>
        <b/>
        <sz val="9"/>
        <color theme="1"/>
        <rFont val="Aptos"/>
        <family val="2"/>
      </rPr>
      <t>Greenhouse gas emissiosn per employee</t>
    </r>
    <r>
      <rPr>
        <sz val="9"/>
        <color theme="1"/>
        <rFont val="Aptos"/>
        <family val="2"/>
      </rPr>
      <t xml:space="preserve"> - Including subsidiaries. </t>
    </r>
  </si>
  <si>
    <r>
      <rPr>
        <b/>
        <u/>
        <sz val="9"/>
        <color rgb="FFFC4C02"/>
        <rFont val="Aptos"/>
        <family val="2"/>
      </rPr>
      <t>Methodology</t>
    </r>
    <r>
      <rPr>
        <sz val="9"/>
        <color theme="1"/>
        <rFont val="Aptos"/>
        <family val="2"/>
      </rPr>
      <t xml:space="preserve">
Greenhouse gas emissions data is reported in line with an operational control method, we use the Greenhouse Gas Protocol Corporate Accounting and Reporting Standard as guidance to support our approach to reporting. Our reporting boundary for Streamlined Energy and Carbon Reporting (SECR) is the same as our reporting boundary for the purposes of our financial statements. 
Data covers a 12-month period between 1 November 2021 to 31 October 2022.
The GHG protocol allows participants to arrange their organisational boundaries using two different methodologies. One using the equity share or two the control approach. The business has chosen to use the control approach. Furthermore the control approach selected allows for two further methodologies to be applied to define control using either a financial approach or an operational approach. The business uses the latter.
As a business we utilise a tool called the Global Property Database (GPD) to record and monitor locations which we either own or lease. Every location listed on the GPD for the purpose of GHG emissions reporting falls within our organisational boundary, however we may not report emissions from all these locations as we may not have operational control.
Emission factors for fuels and UK electricity are published at www.gov.uk/government/collections/government-conversion-factors-for-company-reporting. Emission factors for US electricity and natural gas are published at https://www.epa.gov/climateleadership/ghg-emission-factors-hub. Emissions factors for Australia (AUS) electricity and natural gas are published at https://www.dcceew.gov.au/climate-change/publications/national-greenhouse-accounts-factors-2021. Natural gas emission factors for Sweden’s (SWE) operations are published at https://unfccc.int/documents/224123. Electricity emission factors for SWE, Saudi Arabia (KSA), and Rest of World (ROW) are published at https://www.iea.org/data-and-statistics/data-product/emissions-factors-2022.
For the 2022 reporting cycle, the 2022 UK government emissions factors published by the Department for Business, Energy and Industrial Strategy (BEIS) have been used for majority of scope 1 and 3 calculations. The most up to date Emissions and Generation Resource Integrated Database (eGRID) factors published by US Environmental Protection Agency (EPA) are used for US electricity. For the 2022 reporting cycle, the most recent electricity US factors are from the year 2020. The US EPA are due to release the updated figures in quarter one of this year, however they have not been released in time to be used for the current calculations. Country specific emission factors for electricity and natural have been used where available.
The principal record of the Group’s worldwide facilities is its legal department’s Global Property Database. The database holds records of all locations which are either wholly owned, leased or licenced sites.
Greenhouse gas emissions are primarily calculated from energy consumption records e.g. invoiced data or meter reads reported via the Group’s global environmental database (CR Desktop). Where consumption records are not available estimates may be used and these will be highlighted in the database.
Where actual usage data is not available for facilities and residences within the Global Property Database, an estimated consumption is used based on the type of building.
Greenhouse gas emissions related to business travel include air travel data for the majority of the global business, rail data for business units operating in the UK and US, and vehicle (including hire car, company car and personal car) data for business units operating in the UK, US and Australia. These data sets are taken from suppliers’ procurement records.
Emissions from pension scheme properties not occupied by the group are not included.
The property database details are taken in quarter 3 of the financial reporting year (Jan-Dec) , this means any properties acquired between quarter 4 of the previous year and quarter 3 of the reporting year are included within the reporting boundary. If a business is acquired within quarter 4 of the financial reporting year it will be included in the reporting boundary in the next full reporting year after the change.
If a business or facility has closed between quarter 4 of the previous year and quarter 3 of the current year, it will not be included within the reporting boundary. Any locations which close in quarter 4 of the reporting year will be removed from reporting boundary in the next full reporting year after the change. Emissions from joint ventures are included in the dataset if BAE Systems has operational control at the site.
Trading of emissions are not taken into account for the purposes of reporting, for example where the business has a requirement to maintain compliance with trading schemes e.g. UK ETS, the total energy consumed is reported regardless of emissions trading.
The Scope 2 Greenhouse Gas Emissions associated with the GHG Protocol ‘Market-Based’ method have been calculated as 264,3741 tCO2e. In line with the GHG Protocol Guidance, this figure has been calculated using residual-mix emission factors where available for our UK, US and Swedish operations. In our other significant operating regions, residual mix emission factors are either unavailable or the resulting absolute emissions at group level are within the margin of error and therefore country-specific emissions factors have been used in line with the GHG Protocol Guidance. If sites consume grid electricity backed by REGOs, this has been taken into consideration within the calculations.
Fugitive emissions have been calculated for a sample of several locations using Fluorinated Greenhouse records. The results have been scaled up using number of employees. The total losses amount to less than 5% of Scope 1 emissions and are considered to be immaterial, and are therefore not disclosed.
</t>
    </r>
    <r>
      <rPr>
        <b/>
        <u/>
        <sz val="9"/>
        <color rgb="FFFC4C02"/>
        <rFont val="Aptos"/>
        <family val="2"/>
      </rPr>
      <t>Footnotes</t>
    </r>
    <r>
      <rPr>
        <sz val="9"/>
        <color theme="1"/>
        <rFont val="Aptos"/>
        <family val="2"/>
      </rPr>
      <t xml:space="preserve">
</t>
    </r>
    <r>
      <rPr>
        <b/>
        <sz val="9"/>
        <color theme="1"/>
        <rFont val="Aptos"/>
        <family val="2"/>
      </rPr>
      <t xml:space="preserve">Absolute energy consumption, Scope 1, 2 and 3 greenhouse gas emissions and greenhouse gas emissions per employee 2022 - </t>
    </r>
    <r>
      <rPr>
        <sz val="9"/>
        <color theme="1"/>
        <rFont val="Aptos"/>
        <family val="2"/>
      </rPr>
      <t xml:space="preserve">Deloitte have provided independent limited assurance in accordance with the International Standard for Assurance Engagements 3000 (ISAE 3000) and Assurance Engagements on Greenhouse Gas Statements (ISAE3410) issued by the International Auditing and Assurance Standards Board (IAASB) over the selected metrics identified with a *. Deloitte's full unqualified assurance opinion, which includes details of the seleccted metrics assured, can be found at baesystems.com/annual-report.
</t>
    </r>
    <r>
      <rPr>
        <b/>
        <sz val="9"/>
        <color theme="1"/>
        <rFont val="Aptos"/>
        <family val="2"/>
      </rPr>
      <t>Greenhouse gas emissions 2022</t>
    </r>
    <r>
      <rPr>
        <sz val="9"/>
        <color theme="1"/>
        <rFont val="Aptos"/>
        <family val="2"/>
      </rPr>
      <t xml:space="preserve"> - Relevant reporting preiod 1 November 2021 to 31 October 2022.</t>
    </r>
  </si>
  <si>
    <r>
      <rPr>
        <b/>
        <u/>
        <sz val="9"/>
        <color rgb="FFFC4C02"/>
        <rFont val="Aptos"/>
        <family val="2"/>
      </rPr>
      <t>Methodology</t>
    </r>
    <r>
      <rPr>
        <sz val="9"/>
        <rFont val="Aptos"/>
        <family val="2"/>
      </rPr>
      <t xml:space="preserve">
Greenhouse gas emissions data is reported in line with an operational control method, we use the Greenhouse Gas Protocol Corporate Accounting and Reporting Standard as guidance to support our approach to reporting. Our reporting boundary for Streamlined Energy and Carbon Reporting (SECR) is the same as our reporting boundary for the purposes of our financial statements. Unless otherwise stated data covers a 12-month period between the 1 November 2022 to 31 October 2023. 
The GHG protocol allows participants to arrange their organisational boundaries using two different methodologies. One using the equity share or two the control approach. The business has chosen to use the control approach. Furthermore the control approach  selected allows for two further methodologies to be applied to define control either a financial approach or operational approach. The business uses the latter. As a business we utilise a tool called the Global Property Database (GPD) to record and monitor locations which we either own or lease. Prior to this reporting period all locations listed in GPD we had deemed were within our organisational boundary and we had operational control. In 2023 we reviewed our definition of operational control in order to ensure we are not accounting for emissions which are outside of our business control and where we don’t have the ability to influence. A review was undertaken to determine the combined effect of the changes we’ve introduced on the 2020 baseline. The changes to operational control along with improvements such as the introduction of internal area being used as a multiplier for kWh consumption resulted in a 1% reduction to the baseline. Therefore we have not considered this change material requiring baseline recalculation. Emission factors for fuels and UK electricity are published at www.gov.uk/government/collections/government-conversion-factors-forcompany-reporting. Emission factors for US electricity are published at Download Data | US EPA, natural gas and other fuels are published at Simplified GHG Emissions Calculator | US EPA. Emissions factors for Australia (AUS) electricity and natural gas are published at National Greenhouse Accounts Factors: 2023 – DCCEEW. Emission factors for Sweden’s (SWE) natural gas are published at https://unfccc.int/documents/224123 and electricity European Residual Mix | AIB (aib-net.org). Electricity emission factors for Saudi Arabia (KSA), and Rest of World (ROW) are published at Emissions Factors 2023 – Data product – IEA. 
For this reporting cycle, the 2023 UK Government emissions factors published by the Department for Business, Energy and Industrial Strategy (BEIS) have been used for majority of scope 1 and 3 calculations, this covers businesses located in the UK, Australia, Kingdom of Saudi Arabia and rest of world. In order to improve the accuracy of reporting the Inc. business in the US and Sweden are now using US EPA emissions factors. Scope 2 emissions factors are from a variety of sources including country specific emissions
factors such as, BEIS, Australian National Greenhouse Gas Accounts 2023, US Environmental Protection Agency (EPA) and International Energy Agency (IEA). The most up-to-date Emissions and Generation Resource Integrated Database (eGRID) factors published
by US EPA are used for US electricity. For the 2023 reporting cycle, the most recent electricity US factors are from the year 2021. Emissions factors published by the UK Government department for Energy, Security and Net Zero – Business Energy and Industrial
Strategy, are presented as CO2e, they cover all six greenhouses gases listed under the Kyoto Protocol. For further information on the inclusion of HFC’s in the reported inventory please refer to the section on fugitive emissions. The principal record of the Group’s worldwide facilities is its legal department’s Global Property Database. The database holds records of all locations which are either wholly owned, leased or licensed sites. 
Greenhouse gas emissions are primarily calculated from energy consumption records e.g. invoiced data or meter reads. For the UK &amp; ROW these are reported via the Group’s global environmental database (CR Desktop). Data related to the Inc. business is provided for internal use quarterly along with full annual data submission. Where consumption records are not available estimates may be used and these will be highlighted in the database.
Where actual usage data is not available for facilities and residences within the Global Property Database, an estimated consumption is used based on the type and size of the building, if no information is available on the size of the building a default benchmark factor is used. 
Greenhouse gas emissions related to business travel include air travel data for the majority of the global business, rail data for business units operating in the UK and US, and vehicle (including hire car, company car and personal car) data for business units operating in the UK, US and Australia. These data sets are taken from suppliers’ procurement records. The property database details are taken in quarter 3 of the financial reporting year (Jan–Dec), this means any properties acquired between quarter 4 of the previous year and quarter 3 of the reporting year are included within the reporting boundary. If a business is acquired within quarter 4 of the financial reporting year it will included in the reporting boundary in the next full reporting year after the change. If a business or facility has closed between quarter 4 of the previous year and quarter 3 of the current year, it will not be included within the reporting boundary. Any locations which close in quarter 4 of the reporting year will be removed from reporting boundary in the next full reporting year after the change.
Emissions from non-wholly owned subsidiaries are included in the dataset if BAE Systems have operational control at the location. They are accurate as of 31 December 2023 and reflect locations in operation at that time. For the majority of these locations the joint venture either operates from one of our CR Desktop reporting locations or are included in benchmarked estimates. Some
companies listed were previously described as dormant in 2022 and remain dormant in 2023. For the purposes of calculating emissions, we have excluded dormant companies as it has been assumed that they do not consume energy. Equity accounted investments and other investments detailed in the Annual Report are not included, these investments represent BAE Systems scope 3 emissions. 
Emissions from pension scheme properties not occupied by the group are not included. 
Trading of emissions are not taken into account  for the purposes of reporting, for example where the business has a requirement to maintain compliance with trading schemes e.g. UK ETS, the total energy consumed is reported regardless of emissions trading. 
The Scope 2 Greenhouse Gas Emissions associated with the GHG Protocol ‘Market-Based’ method have been calculated as 209,6121  tCO2e. In line with the GHG Protocol Guidance, this figure has been calculated using residual-mix emission factors where available for our UK and US operations. In our other significant operating regions, residual mix emission factors are either unavailable or the resulting absolute emissions at group level are within the margin of error and therefore country-specific emissions factors have been used in line with the GHG Protocol Guidance. If sites consume grid electricity backed by Renewable Energy Guarantee of Origin (REGOs), this has been taken into consideration within the calculations.
</t>
    </r>
    <r>
      <rPr>
        <b/>
        <u/>
        <sz val="9"/>
        <color rgb="FFFC4C02"/>
        <rFont val="Aptos"/>
        <family val="2"/>
      </rPr>
      <t>Footnotes</t>
    </r>
    <r>
      <rPr>
        <sz val="9"/>
        <rFont val="Aptos"/>
        <family val="2"/>
      </rPr>
      <t xml:space="preserve">
</t>
    </r>
    <r>
      <rPr>
        <b/>
        <sz val="9"/>
        <rFont val="Aptos"/>
        <family val="2"/>
      </rPr>
      <t>Absolute energy consumption, Scope 1, 2 and 3 greenhouse gas emissions and greenhouse gas emissions per employee 2023</t>
    </r>
    <r>
      <rPr>
        <sz val="9"/>
        <rFont val="Aptos"/>
        <family val="2"/>
      </rPr>
      <t xml:space="preserve"> - Deloitte has provided independent limited assurance in accordance with the International Standard for Assurance Engagements 3000 (ISAE 3000) and Assurance Engagements on Greenhouse Gas Statements (ISAE 3410) issued by the International Auditing and Assurance Standards Board (IAASB) over the selected metrics identified. Deloitte’s full unqualified assurance opinion, which includes details of the selected metrics assured, can be found at baesystems.com/annual-report.
</t>
    </r>
    <r>
      <rPr>
        <b/>
        <sz val="9"/>
        <rFont val="Aptos"/>
        <family val="2"/>
      </rPr>
      <t>Greenhouse gas emissions 2023</t>
    </r>
    <r>
      <rPr>
        <sz val="9"/>
        <rFont val="Aptos"/>
        <family val="2"/>
      </rPr>
      <t xml:space="preserve"> - Relevant reporting period 1 November 2022 to 31 October 2023.</t>
    </r>
  </si>
  <si>
    <r>
      <rPr>
        <b/>
        <u/>
        <sz val="9"/>
        <color rgb="FFFC4C02"/>
        <rFont val="Aptos"/>
        <family val="2"/>
      </rPr>
      <t>Methodology</t>
    </r>
    <r>
      <rPr>
        <sz val="9"/>
        <rFont val="Aptos"/>
        <family val="2"/>
      </rPr>
      <t xml:space="preserve">
Greenhouse gas emissions data is reported in line with an operational control method, we use the Greenhouse Gas Protocol Corporate Accounting and Reporting Standard as guidance to support our approach to reporting. Our reporting boundary for Streamlined Energy and Carbon Reporting (SECR) is the same as our reporting boundary for the purposes of our financial statements. Data covers a 12-month period between the 1 January 2024 to 31 December 2024. Pro-rated methods have been used where data does not cover the full 12 month period. The GHG protocol allows participants to arrange their organisational boundaries using two different methodologies. One using the equity share or two the control approach. The business has chosen to use the control approach. Furthermore, the control approach selected allows for two further methodologies to be applied; to define control either a financial approach or operational pproach. The business uses the latter. As a business we utilise a tool called the Global Property Database (GPD) to record and monitor locations which we either own or lease. Every location listed on the GPD for the purpose of GHG emissions reporting falls within our organisational boundary, we do not report missions from all these locations as some fall outside of our operational boundary. We assess each location using defined criteria to determine operational control. More information is available in the basis of reporting. Regional specific emissions factors are utilised where available to convey emission. Where regional emissions factors are not available missions factors associated with fuel consumption utilise those published by the Department for Business Energy &amp; Industrial Strategy in the United Kingdom. Emissions factors for electricity consumed by commercial locations in the United States are published by the United States Environmental Protection Agency (US EPA). The most up to date Emissions and Generation Resource Integrated Database (eGRID) factors published by US EPA for the 2024 reporting cycle are from the year 2022. Emissions factors associated with the consumption of fuels in the United States are published by the GHG Protocol. Emissions factors for both electricity and natural gas consumption in Australia are published by the Department of Climate Change, Energy, the Environment and Water. Emission factors or Sweden’s (SWE) natural gas are published at https://unfccc.int/documents/224123 and electricity European Residual Mix | AIB (aib-net.org). Electricity emission factors for Saudi Arabia (KSA), Sweden, all other international locations and residential locations in the United States and are published at Emissions Factors 2024 – Data product – IEA. For this reporting cycle, the 2024 UK Government emissions factors published by the Department for Business, Energy and Industrial Strategy (BEIS) have been used for majority of Scope 1 and 3 calculations. Emissions factors published by both the UK Government department for Business Energy and Industrial Strategy and the US EPA, are presented as CO2e they cover all six applicable greenhouses gases listed under the Kyoto Protocol. For further information on the inclusion of HFC’s in the reported inventory, please refer to the section on fugitive emissions. The Scope 2 Greenhouse Gas Emissions associated with the GHG Protocol ‘Market-Based’ method are calculated in line with the GHG Protocol Guidance, using residual-mix mission factors where available for our UK, US and Swedish operations. In our other significant operating regions, residual mix emission factors are either unavailable or the resulting absolute emissions at group level re within the margin of error and therefore country-specific emissions factors have been used in line with the GHG Protocol Guidance. If sites consume grid electricity backed by Renewable Energy Guarantee of Origin (REGOs), this has been taken into consideration within the calculations. Greenhouse gas emissions related to business travel include air travel data for the majority of the global business, rail data for business units operating in the UK and US, and vehicle (including hire car, company car and personal car) data for business units operating in the UK, US and Australia. These data sets are taken from suppliers’ procurement records. The principal record of the Group’s worldwide facilities is its legal department’s Global Property Database. The database holds records of all locations which are either wholly owned, leased or licensed sites. Greenhouse gas emissions are primarily calculated from energy consumption records, eg invoiced data or meter reads. For the UK &amp; International businesses, these are reported via the Group’s global environmental database (CR Desktop). Data related to the US business is provided for internal use quarterly along with full annual data submission. Where consumption records are not available estimates may be used and these will be highlighted in the database. Where actual usage data is not available for facilities and residences within the Global Property Database, an estimated consumption is used this is either based on the type and size of the building, if no information is available on the size of the building a default benchmark factor or alternative estimation method is used. If a business or facility has closed between quarter 4 of the previous year and quarter 3 of the current year, it will not be included within the reporting boundary. Any locations which close in quarter 4 of the reporting year will be removed from reporting boundary in the next full reporting year after the change. Emissions from non-wholly owned subsidiaries are included in the dataset if BAE Systems have operational control at the location. They are accurate as of 31 December 2024 and reflect locations in operation at that time. For the majority of these locations the joint venture either operates from one of our CR Desktop reporting locations or are included in benchmarked estimates. Some listed companies were previously described as dormant in 2023 and remain dormant in 2024. For the purposes of calculating emissions, we have excluded dormant companies as it has been assumed that they do not consume energy. Equity accounted investments and other investments detailed in the annual report are not currently included, these investments represent BAE Systems Scope 3 emissions. Emissions from pension scheme properties not occupied by the group are not included. Trading of emissions are not taken into account for the purposes of reporting, for example where the business has a requirement to maintain compliance with trading schemes, eg UK ETS, the total energy consumed is reported regardless of emissions trading. The Scope 2 Greenhouse Gas Emissions associated with the GHG Protocol ‘Market‑Based’ method have been calculated as 226,107 tCO2e. In line with the GHG Protocol Guidance, using residual-mix emission factors where available for our UK, US and Swedish operations. In our other significant operating regions, residual mix emission factors are either unavailable or the resulting absolute emissions at group level are within the margin of error and therefore country-specific emissions factors have been used in line with the GHG Protocol Guidance. If sites consume grid electricity backed by Renewable Energy Guarantee of Origin (REGOs), this has been taken into  consideration within the calculations.
</t>
    </r>
    <r>
      <rPr>
        <b/>
        <u/>
        <sz val="9"/>
        <color rgb="FFFC4C02"/>
        <rFont val="Aptos"/>
        <family val="2"/>
      </rPr>
      <t>Footnotes</t>
    </r>
    <r>
      <rPr>
        <sz val="9"/>
        <rFont val="Aptos"/>
        <family val="2"/>
      </rPr>
      <t xml:space="preserve">
Relevant reporting period 1 January 2024 to 31 December 2024. The GHG emissions data includes the SMS business and its associated GHG emissions. Comparative information covers the reporting period from 1 November 2022 to 31 October 2023 and excludes the SMS business and its associated GHG emissions.
Deloitte has provided independent limited assurance in accordance with the International Standard for Assurance Engagements 3000 (ISAE 3000) and Assurance Engagements on Greenhouse Gas Statements (ISAE 3410) issued by the IAASB over the selected metrics identified with a 2. Deloitte’s full unqualified assurance opinion, which includes details of the selected metrics assured, can be found at baesystems.com/annual-report</t>
    </r>
  </si>
  <si>
    <r>
      <rPr>
        <b/>
        <u/>
        <sz val="9"/>
        <color rgb="FFFC4C02"/>
        <rFont val="Aptos"/>
        <family val="2"/>
      </rPr>
      <t>Footnotes</t>
    </r>
    <r>
      <rPr>
        <sz val="9"/>
        <color theme="1"/>
        <rFont val="Aptos"/>
        <family val="2"/>
      </rPr>
      <t xml:space="preserve">
While operational performance improvements have contributed to the downward trend for 2020 across the environmental data, the most significant factor in the reductions seen in the removal of two facilities from our reporting boundary.
Recycled waste production includes both non-hazardous and hazardous waste recycling.
Electricity consumption includes only those facilities that record their electricity consumption via the Group's environmental database.
Renewable electricity consumption includes directly-producted renewable electricity.</t>
    </r>
  </si>
  <si>
    <r>
      <rPr>
        <b/>
        <u/>
        <sz val="9"/>
        <color rgb="FFFC4C02"/>
        <rFont val="Aptos"/>
        <family val="2"/>
      </rPr>
      <t>Footnotes</t>
    </r>
    <r>
      <rPr>
        <sz val="9"/>
        <color theme="1"/>
        <rFont val="Aptos"/>
        <family val="2"/>
      </rPr>
      <t xml:space="preserve">
Includes non-hazardous, hazardous and construction waste recycling.
Includes only those facilities that record their electricity consumption via the Group’s environmental database.
Ramboll US Consulting, Inc. has provided independent third-party verification of BAE Systems’ 2021 greenhouse gas (GHG) emissions, in order to provide limited assurance that based on the verification process and procedures conducted there is no evidence that the Company’s reporting is not complete, not accurate, not consistent, not transparent and free of material discrepancies. BAE Systems’ management is responsible for preparing the GHG inventory and for the collection and presentation of information within it. Ramboll’s responsibility is to express conclusions on the agreed verification work and to determine based on the verification process and procedures conducted that there is no evidence that the work has not been prepared in accordance with the outlined methodology statement on page 46 of our Annual Report 2021. The reliability of the reported information and data is subject to inherent uncertainties given the available methods for determining, calculating or estimating the GHG emissions. It is important to understand our concconclusions in this context.
Includes only directly-produced renewable electricity.
Restated to include only directly-produced renewable electricity</t>
    </r>
  </si>
  <si>
    <r>
      <rPr>
        <b/>
        <u/>
        <sz val="9"/>
        <color rgb="FFFC4C02"/>
        <rFont val="Aptos"/>
        <family val="2"/>
      </rPr>
      <t>Footnotes</t>
    </r>
    <r>
      <rPr>
        <sz val="9"/>
        <color theme="1"/>
        <rFont val="Aptos"/>
        <family val="2"/>
      </rPr>
      <t xml:space="preserve">
Relevant reporting period 1 November 2021 to 31 October 2022.
BAE Systems Internal Audit has reviewed and confirmed effective systems, processes, and controls are in place to collate, validate and report this data. Based on the procedures and the evidence obtained, nothing has come to its attention that indicates the disclosures have not been properly prepared in accordance with such systems, processes, and controls.
For 2021, includes non-hazardous, hazardous and construction waste recycling. For 2022, includes non-hazardous and hazardous waste recycling.
</t>
    </r>
    <r>
      <rPr>
        <b/>
        <sz val="9"/>
        <color theme="1"/>
        <rFont val="Aptos"/>
        <family val="2"/>
      </rPr>
      <t>Total electricity consumption</t>
    </r>
    <r>
      <rPr>
        <sz val="9"/>
        <color theme="1"/>
        <rFont val="Aptos"/>
        <family val="2"/>
      </rPr>
      <t xml:space="preserve"> - Deloitte have provided independent limited assurance in accordance with the International Standard for Assurance Engagements 3000 (ISAE 3000) and Assurance Engagements on Greenhouse Gas Statements (ISAE 3410) issued by the International Auditing and Assurance Standards Board (IAASB) over the selected metrics identified with a 4. Deloitte’s full unqualified assurance opinion, which includes details of the selected metrics assured, can be found at baesystems.com/annual-report.
</t>
    </r>
    <r>
      <rPr>
        <b/>
        <sz val="9"/>
        <color theme="1"/>
        <rFont val="Aptos"/>
        <family val="2"/>
      </rPr>
      <t xml:space="preserve">Total electricity consumption - </t>
    </r>
    <r>
      <rPr>
        <sz val="9"/>
        <color theme="1"/>
        <rFont val="Aptos"/>
        <family val="2"/>
      </rPr>
      <t>For 2021, restated to include estimates in line with SECR requirements. For 2022, estimates now reported in line with SECR requirements.</t>
    </r>
  </si>
  <si>
    <r>
      <rPr>
        <b/>
        <u/>
        <sz val="9"/>
        <color rgb="FFFC4C02"/>
        <rFont val="Aptos"/>
        <family val="2"/>
      </rPr>
      <t>Footnotes</t>
    </r>
    <r>
      <rPr>
        <sz val="9"/>
        <color theme="1"/>
        <rFont val="Aptos"/>
        <family val="2"/>
      </rPr>
      <t xml:space="preserve">
Relevant reporting period 1 November 2022 to 31 October 2023.
BAE Systems Internal Audit has reviewed the systems, processes and controls in place to collate, validate and report this data. Based on the procedures and the evidence obtained, nothing has come to its attention that indicates the disclosures have not been properly prepared in accordance with such systems, processes and controls.
For 2022, includes non-hazardous and hazardous waste recycling.
For 2022, estimates now reported in line with SECR requirements.
Deloitte has provided independent limited assurance in accordance with the Internaational Standard for Assurance Engagements 3000 (ISAE 3000) and Assurance Engagements on Greenhouse Gas Statements (ISAE 3410) issued by the International Auditing and Assurance Standards Board (IAASB) over the selected metrics identified. Deloitte's full unqualified assurance opinion, which includes details of the selected metrics assured, can be found at baesystems.com/annual-report</t>
    </r>
  </si>
  <si>
    <r>
      <rPr>
        <b/>
        <u/>
        <sz val="9"/>
        <color rgb="FFFC4C02"/>
        <rFont val="Aptos"/>
        <family val="2"/>
      </rPr>
      <t xml:space="preserve">Footnotes
</t>
    </r>
    <r>
      <rPr>
        <sz val="9"/>
        <color rgb="FFFF0000"/>
        <rFont val="Aptos"/>
        <family val="2"/>
      </rPr>
      <t>Waste:</t>
    </r>
    <r>
      <rPr>
        <sz val="9"/>
        <rFont val="Aptos"/>
        <family val="2"/>
      </rPr>
      <t xml:space="preserve"> BAE Systems Internal Audit has reviewed the systems, processes and controls in place to collate, validate and report this data. Based on the procedures and the evidence obtained, nothing has come to its attention that indicates the disclosures have not been properly
prepared in accordance with such systems, processes and controls. 
</t>
    </r>
    <r>
      <rPr>
        <sz val="9"/>
        <color rgb="FFFF0000"/>
        <rFont val="Aptos"/>
        <family val="2"/>
      </rPr>
      <t>Electricity consumption</t>
    </r>
    <r>
      <rPr>
        <sz val="9"/>
        <rFont val="Aptos"/>
        <family val="2"/>
      </rPr>
      <t>: Deloitte has provided independent limited assurance in accordance with the International Standard for Assurance Engagements 3000 (ISAE 3000) and Assurance Engagements on Greenhouse Gas Statements (ISAE 3410) issued by the IAASB. Deloitte’s full unqualified
assurance opinion, which includes details of the selected metrics assured, can be found at baesystems.com/annual-report.</t>
    </r>
  </si>
  <si>
    <r>
      <rPr>
        <b/>
        <u/>
        <sz val="9"/>
        <color rgb="FFFC4C02"/>
        <rFont val="Aptos"/>
        <family val="2"/>
      </rPr>
      <t>Footnotes</t>
    </r>
    <r>
      <rPr>
        <sz val="9"/>
        <color theme="1"/>
        <rFont val="Aptos"/>
        <family val="2"/>
      </rPr>
      <t xml:space="preserve">
Deloitte LLP has provided limited assurance on the recordable accident rate (per100,000 employees) and major injuries recorded data.</t>
    </r>
  </si>
  <si>
    <r>
      <rPr>
        <b/>
        <u/>
        <sz val="9"/>
        <color rgb="FFFC4C02"/>
        <rFont val="Aptos"/>
        <family val="2"/>
      </rPr>
      <t>Footnotes</t>
    </r>
    <r>
      <rPr>
        <sz val="9"/>
        <color theme="1"/>
        <rFont val="Aptos"/>
        <family val="2"/>
      </rPr>
      <t xml:space="preserve">
Deloitte LLP has provided limited assurance on the recordable accident rate (per100,000 employees) and major injuries recorded data.
The definition of a major injury was updated in 2017 to more closely align with the Reporting of Injuries, Diseases and Dangerous Occurrences Regulations 2014.</t>
    </r>
  </si>
  <si>
    <r>
      <rPr>
        <b/>
        <u/>
        <sz val="9"/>
        <color rgb="FFFC4C02"/>
        <rFont val="Aptos"/>
        <family val="2"/>
      </rPr>
      <t>Footnotes</t>
    </r>
    <r>
      <rPr>
        <sz val="9"/>
        <color theme="1"/>
        <rFont val="Aptos"/>
        <family val="2"/>
      </rPr>
      <t xml:space="preserve">
BAE Systems Internal Audit has reviewed and confirmed effective systems, processes and controls are in place to collate and validate this data.</t>
    </r>
  </si>
  <si>
    <r>
      <rPr>
        <b/>
        <u/>
        <sz val="9"/>
        <color rgb="FFFC4C02"/>
        <rFont val="Aptos"/>
        <family val="2"/>
      </rPr>
      <t>Footnotes</t>
    </r>
    <r>
      <rPr>
        <sz val="9"/>
        <color theme="1"/>
        <rFont val="Aptos"/>
        <family val="2"/>
      </rPr>
      <t xml:space="preserve">
BAE Sytems Internal Audit has reviewed and confirmed effective ssytems, processes and controls are in place to collate and validate this data.
We define recordable injuries in line with the US Occupational Health and Safety Administration reporting standard.</t>
    </r>
  </si>
  <si>
    <r>
      <rPr>
        <b/>
        <u/>
        <sz val="9"/>
        <color rgb="FFFC4C02"/>
        <rFont val="Aptos"/>
        <family val="2"/>
      </rPr>
      <t>Footnotes</t>
    </r>
    <r>
      <rPr>
        <sz val="9"/>
        <color theme="1"/>
        <rFont val="Aptos"/>
        <family val="2"/>
      </rPr>
      <t xml:space="preserve">
We define recordable injuries in line with the US Occupational Health and Safety Administration reporting standard.
BAE Systems Internal Audit has reviewed and confirmed effective systems, processes and controls are in place to collate and avalidate this data.</t>
    </r>
  </si>
  <si>
    <r>
      <rPr>
        <b/>
        <u/>
        <sz val="9"/>
        <color rgb="FFFC4C02"/>
        <rFont val="Aptos"/>
        <family val="2"/>
      </rPr>
      <t>Footnotes</t>
    </r>
    <r>
      <rPr>
        <sz val="9"/>
        <color theme="1"/>
        <rFont val="Aptos"/>
        <family val="2"/>
      </rPr>
      <t xml:space="preserve">
We define recordable injuries in line with the US Occupational Health and Safety Administration reporting standard.
BAE Systems Internal Audit has reviewed and confirmed effective systems, processes, and controls are in place to collate, validate and report this data. Based on the procedures and the evidence obtained, nothing has come to its attention that indicates the disclosures have not been properly prepared in accordance with such systems, processes, and controls.</t>
    </r>
  </si>
  <si>
    <r>
      <rPr>
        <b/>
        <u/>
        <sz val="9"/>
        <color rgb="FFFC4C02"/>
        <rFont val="Aptos"/>
        <family val="2"/>
      </rPr>
      <t>Footnotes</t>
    </r>
    <r>
      <rPr>
        <sz val="9"/>
        <color theme="1"/>
        <rFont val="Aptos"/>
        <family val="2"/>
      </rPr>
      <t xml:space="preserve">
BAE Systems Internal Audit has reviewed the systems, processes and controls in place to collate, validate and report this data. Based on the procedures and the evidence obtained, nothing has come to its attention that indicates the disclosures have not been properly prepared in accordance with such systems, processes and controls.</t>
    </r>
  </si>
  <si>
    <r>
      <rPr>
        <b/>
        <u/>
        <sz val="9"/>
        <color rgb="FFFC4C02"/>
        <rFont val="Aptos"/>
        <family val="2"/>
      </rPr>
      <t>Footnotes</t>
    </r>
    <r>
      <rPr>
        <sz val="9"/>
        <color theme="1"/>
        <rFont val="Aptos"/>
        <family val="2"/>
      </rPr>
      <t xml:space="preserve">
Senior managers are defined as employees (excluding executive directors) who have responsibility for planning, directing or controlling the activities of the Group or a strategically significant part of the Group and/or who are directors of subsidiary companies.
Senior managers excludes executive directors.
Total employees excludes share of equity accounted investments.
Age diversity excludes share of equity accounted investments.
Deloitte LLP has provided limited assurance on total employees split by gender and age.</t>
    </r>
  </si>
  <si>
    <r>
      <rPr>
        <b/>
        <u/>
        <sz val="9"/>
        <color rgb="FFFC4C02"/>
        <rFont val="Aptos"/>
        <family val="2"/>
      </rPr>
      <t>Footnotes</t>
    </r>
    <r>
      <rPr>
        <sz val="9"/>
        <color theme="1"/>
        <rFont val="Aptos"/>
        <family val="2"/>
      </rPr>
      <t xml:space="preserve">
Senior managers are defined as employees (excluding executive directors) who have responsibility for planning, directing or controlling the activities of the Group or a strategically significant part of the Group and/or who are directors of subsidiary companies.
Senior managers excludes executive directors.
Total employees excludes share of equity accounted investments.
Age diversity excludes share of equity accounted investments.
BAE Systems Internal Audit has reviewed and confirmed effective systems, processes and controls are in place to collate and validate this data.</t>
    </r>
  </si>
  <si>
    <r>
      <rPr>
        <b/>
        <u/>
        <sz val="9"/>
        <color rgb="FFFC4C02"/>
        <rFont val="Aptos"/>
        <family val="2"/>
      </rPr>
      <t>Footnotes</t>
    </r>
    <r>
      <rPr>
        <sz val="9"/>
        <color theme="1"/>
        <rFont val="Aptos"/>
        <family val="2"/>
      </rPr>
      <t xml:space="preserve">
Senior managers are defined as employees (excluding executive directors) who have responsibility for planning, directing or controlling the activities of the Group or a strategically significant part of the Group and/or who are directors of subsidiary companies.
Senior managers include the Executive Committee (excluding executive directors) and their direct reports..
Total employees excludes share of equity accounted investments.
Age diversity excludes share of equity accounted investments.
BAE Systems Internal Audit has reviewed and confirmed effective systems, processes and controls are in place to collate and validate this data.</t>
    </r>
  </si>
  <si>
    <r>
      <rPr>
        <b/>
        <u/>
        <sz val="9"/>
        <color rgb="FFFC4C02"/>
        <rFont val="Aptos"/>
        <family val="2"/>
      </rPr>
      <t>Footnotes</t>
    </r>
    <r>
      <rPr>
        <sz val="9"/>
        <color theme="1"/>
        <rFont val="Aptos"/>
        <family val="2"/>
      </rPr>
      <t xml:space="preserve">
Senior managers are defined as employees (excluding executive directors) who have responsibility for planning, directing or controlling the activities of the Group or a strategically significant part of the Group and/or who are directors of subsidiary companies.
Executive Committee (excluding executive directors) and their direct reports.
Excluding share of equity accounted investments and rounded to the nearest thousand employees.
BAE Systems Internal Audit has reviewed and confirmed effective systems, processes, and controls are in place to collate, validate and report this data. Based on the procedures and the evidence obtained, nothing has come to its attention that indicates the disclosures have not been properly prepared in accordance with such systems, processes, and controls.
The age diversity split has been amended this year to align with external reporting requirements.</t>
    </r>
  </si>
  <si>
    <r>
      <rPr>
        <b/>
        <u/>
        <sz val="9"/>
        <color rgb="FFFC4C02"/>
        <rFont val="Aptos"/>
        <family val="2"/>
      </rPr>
      <t>Footnotes</t>
    </r>
    <r>
      <rPr>
        <sz val="9"/>
        <color theme="1"/>
        <rFont val="Aptos"/>
        <family val="2"/>
      </rPr>
      <t xml:space="preserve">
Senior managers has the meaning given to that term by section 414C(9) of the Companies Act 2006. Senior managers are defined as employees (excluding executive directors) who have responsibility for planning, directing or controlling the activities of the Group or a strategically significant part of the Group and/or who are directors
of subsidiary companies.
Executive Committee (excluding executive directors) and their direct reports.
Total employees: As at 31 December 2023, excluding share of equity accounted investments and rounded to the nearest thousand employees.
BAE Systems Internal Audit has reviewed the systems, processes and controls in place to collate, validate and report this data. Based on the procedures and the evidence obtained, nothing has come to its attention that indicates the disclosures have not been properly prepared in accordance with such systems, processes and controls.
</t>
    </r>
  </si>
  <si>
    <r>
      <rPr>
        <b/>
        <u/>
        <sz val="9"/>
        <color rgb="FFFC4C02"/>
        <rFont val="Aptos"/>
        <family val="2"/>
      </rPr>
      <t>Footnote</t>
    </r>
    <r>
      <rPr>
        <sz val="9"/>
        <color theme="1"/>
        <rFont val="Aptos"/>
        <family val="2"/>
      </rPr>
      <t xml:space="preserve">
Through most of 2021, due to the global pandemic, we limited all Face to Face training to only essential programmes, and switched our focus on providing shorter virtual and on-demand learning. This has had the impact of reducing the learning investment cost, and reducing the total learning hours, albeit for positive reasons.</t>
    </r>
  </si>
  <si>
    <r>
      <rPr>
        <b/>
        <u/>
        <sz val="9"/>
        <color rgb="FFFC4C02"/>
        <rFont val="Aptos"/>
        <family val="2"/>
      </rPr>
      <t>Footnotes</t>
    </r>
    <r>
      <rPr>
        <sz val="9"/>
        <color theme="1"/>
        <rFont val="Aptos"/>
        <family val="2"/>
      </rPr>
      <t xml:space="preserve">
Deloitte LLP has provided limited assurance on total community investment programme donations.</t>
    </r>
  </si>
  <si>
    <r>
      <rPr>
        <b/>
        <u/>
        <sz val="9"/>
        <color rgb="FFFC4C02"/>
        <rFont val="Aptos"/>
        <family val="2"/>
      </rPr>
      <t>Footnote</t>
    </r>
    <r>
      <rPr>
        <sz val="9"/>
        <color theme="1"/>
        <rFont val="Aptos"/>
        <family val="2"/>
      </rPr>
      <t xml:space="preserve">
Deloitte have provided independent limited assurance in accordance with the International Standards for Assurance Engagements 3000 (ISAE3000) issued by the International Auditing and Assurance Standards Board (IAASB) over the selected metrics. Deloitte's full unqualified assurance opinion which includes details of the selected metrics assured, can be found at baesystems.com/annual-report.</t>
    </r>
  </si>
  <si>
    <r>
      <rPr>
        <b/>
        <u/>
        <sz val="9"/>
        <color rgb="FFFC4C02"/>
        <rFont val="Aptos"/>
        <family val="2"/>
      </rPr>
      <t>Footnote</t>
    </r>
    <r>
      <rPr>
        <sz val="9"/>
        <color theme="1"/>
        <rFont val="Aptos"/>
        <family val="2"/>
      </rPr>
      <t xml:space="preserve">
Deloitte has provided independent limited assurance in accordance with the International Standard for Assurance Engagements 3000 (ISAE 3000) issued by the International Auditing and Assurance Standards Board (IAASB) over the selected metric. Deloitte’s full unqualified assurance opinion, which includes details of the selected metrics assured, can be found at baesystems.com/annual-report.</t>
    </r>
  </si>
  <si>
    <r>
      <rPr>
        <b/>
        <u/>
        <sz val="9"/>
        <color rgb="FFFC4C02"/>
        <rFont val="Aptos"/>
        <family val="2"/>
      </rPr>
      <t xml:space="preserve">Footnote
</t>
    </r>
    <r>
      <rPr>
        <sz val="9"/>
        <rFont val="Aptos"/>
        <family val="2"/>
      </rPr>
      <t>Deloitte has provided independent limited assurance in accordance with the International Standard for Assurance Engagements 3000 (ISAE 3000) and Assurance Engagements on Greenhouse Gas Statements (ISAE 3410) issued by the International Auditing and Assurance Standards Board (IAASB). Deloitte’s full unqualified assurance opinion, which includes details of the selected metrics assured, can be found at baesystems.com/annual-report.</t>
    </r>
  </si>
  <si>
    <r>
      <rPr>
        <b/>
        <u/>
        <sz val="9"/>
        <color rgb="FFFC4C02"/>
        <rFont val="Aptos"/>
        <family val="2"/>
      </rPr>
      <t>Footnotes</t>
    </r>
    <r>
      <rPr>
        <sz val="9"/>
        <color theme="1"/>
        <rFont val="Aptos"/>
        <family val="2"/>
      </rPr>
      <t xml:space="preserve">
Deloitte LLP has provided limited assurance on employee and third-party enquiries to Ethics Helpline and dismissals for reasons relating to unethical behaviour.</t>
    </r>
  </si>
  <si>
    <r>
      <rPr>
        <b/>
        <u/>
        <sz val="9"/>
        <color rgb="FFFC4C02"/>
        <rFont val="Aptos"/>
        <family val="2"/>
      </rPr>
      <t>Footnotes</t>
    </r>
    <r>
      <rPr>
        <sz val="9"/>
        <color theme="1"/>
        <rFont val="Aptos"/>
        <family val="2"/>
      </rPr>
      <t xml:space="preserve">
Deloitte LLP has provided limited assurance on employee and third-party enquiries to Ethics Officers and the Ethics Helpline.
Dismissals for reasons relating to unethical behaviour has been verified by BAE Systems Internal Audit.</t>
    </r>
  </si>
  <si>
    <r>
      <rPr>
        <b/>
        <u/>
        <sz val="9"/>
        <color rgb="FFFC4C02"/>
        <rFont val="Aptos"/>
        <family val="2"/>
      </rPr>
      <t>Footnotes</t>
    </r>
    <r>
      <rPr>
        <sz val="9"/>
        <color theme="1"/>
        <rFont val="Aptos"/>
        <family val="2"/>
      </rPr>
      <t xml:space="preserve">
BAE Systems Internal Audit has reviewed and confirmed effective systems, processes and controls are in place to collate and validate this data.
We have updated our ethics enquiry reporting cagtegories internally to reflect trends in reporting and to achieve greater commonality in reporting categories across the business.</t>
    </r>
  </si>
  <si>
    <r>
      <rPr>
        <b/>
        <u/>
        <sz val="9"/>
        <color rgb="FFFC4C02"/>
        <rFont val="Aptos"/>
        <family val="2"/>
      </rPr>
      <t>Footnotes</t>
    </r>
    <r>
      <rPr>
        <sz val="9"/>
        <color theme="1"/>
        <rFont val="Aptos"/>
        <family val="2"/>
      </rPr>
      <t xml:space="preserve">
Navex 2022 anonymity benchmark.
BAE Systems Internal Audit has reviewed and confirmed effective systems, processes, and controls are in place to collate, validate and report this data. Based on the procedures and the evidence obtained, nothing has come to its attention that indicates the disclosures have not been properly prepared in accordance with such systems, processes, and controls.
Our US business uses the Helpline as a mechanism for people to declare a conflict of interest (e.g. a family member also working at BAE Systems, or a second job) – these are not reports of inappropriate behaviour or requests for guidance, but a simple logging process. 2021 reports data has been restated to reflect the removal of those cases in our US businesses which were the formal declarations of conflicts of interest, bringing our US business in line with the Group.</t>
    </r>
  </si>
  <si>
    <r>
      <t xml:space="preserve">Footnotes
</t>
    </r>
    <r>
      <rPr>
        <sz val="9"/>
        <rFont val="Aptos"/>
        <family val="2"/>
      </rPr>
      <t xml:space="preserve">Navex 2022 anonymity benchmark.
BAE Systems Internal Audit has reviewed the systems, processes and controls in place to collate, validate and report this data. Based on the procedures and the evidence obtained, nothing has come to its attention that indicates the disclosures have not been properly prepared in accordance with such systems, processes and controls.
Our US business uses the Helpline as a mechanism for people to declare a conflict of interest (e.g. a family member also working at BAE Systems, or a second job) – these are not reports of inappropriate behaviour or requests for guidance, but a simple logging process. 
</t>
    </r>
  </si>
  <si>
    <r>
      <rPr>
        <b/>
        <u/>
        <sz val="9"/>
        <color rgb="FFFC4C02"/>
        <rFont val="Aptos"/>
        <family val="2"/>
      </rPr>
      <t xml:space="preserve">Footnotes
</t>
    </r>
    <r>
      <rPr>
        <sz val="9"/>
        <rFont val="Aptos"/>
        <family val="2"/>
      </rPr>
      <t>BAE Systems Internal Audit has reviewed the systems, processes and controls in place to collate, validate and report this data. Based on the procedures and the evidence obtained, nothing has come to its attention that indicates the disclosures have not been properly prepared in accordance with such systems, processes and controls.
Our US business uses the Helpline as a mechanism for people to declare a conflict of interest (eg a family member also working at BAE Systems, or a second job) – these are not reports of inappropriate behaviour or requests for guidance, but a simple logging process.</t>
    </r>
  </si>
  <si>
    <t>*114074</t>
  </si>
  <si>
    <t>*183562</t>
  </si>
  <si>
    <t>*227612</t>
  </si>
  <si>
    <t>*341686</t>
  </si>
  <si>
    <t>*91977</t>
  </si>
  <si>
    <t>*1369125163</t>
  </si>
  <si>
    <t>TBC</t>
  </si>
  <si>
    <t>*68576</t>
  </si>
  <si>
    <t>*7408</t>
  </si>
  <si>
    <t>*75984</t>
  </si>
  <si>
    <t>*762699555</t>
  </si>
  <si>
    <t>*9437194</t>
  </si>
  <si>
    <t>*2099</t>
  </si>
  <si>
    <t>*398</t>
  </si>
  <si>
    <t>*70%</t>
  </si>
  <si>
    <t>*432</t>
  </si>
  <si>
    <t>*43</t>
  </si>
  <si>
    <t>*12200000</t>
  </si>
  <si>
    <t>Abolute energy consumption, Scope 1 emissions, Scope 2 emissions (location-based and market-based), Scope 3 emissions, Total greenhouse gas emissions and Total greenhouse gas emissions per employee 2025</t>
  </si>
  <si>
    <r>
      <rPr>
        <b/>
        <u/>
        <sz val="9"/>
        <color rgb="FFFC4C02"/>
        <rFont val="Aptos"/>
        <family val="2"/>
      </rPr>
      <t>Methodology</t>
    </r>
    <r>
      <rPr>
        <sz val="9"/>
        <rFont val="Aptos"/>
        <family val="2"/>
      </rPr>
      <t xml:space="preserve">
Greenhouse gas emissions data is reported in line with an operational control method and in accordance with the Greenhouse Gas Protocol Corporate Accounting and Reporting Standard. Our reporting boundary for Streamlined Energy and Carbon Reporting (SECR) is consistent with our reporting boundary for the purposes of our financial statements. Data covers a 12-month period from 1 January 2025 to 31 December 2025. Pro-rated methods have been used where data does not cover the full 12-month period. Under the GHG Protocol, organisational boundaries can be established using the equity share or the control approach. The business applies the control approach and, within this, uses the operational control method. As a business, we use a tool called the Global Property Database (GPD) to record and monitor locations which we either own or lease. All locations listed on the GPD for the purpose of GHG emissions reporting falls within our organisational boundary. We do not report emissions from every location as some fall outside of our operational boundary. We assess each location using defined criteria to determine operational control. More information is available in the Basis of Reporting. Regional-specific emissions factors are used where available. Where these are not available, we use emissions factors published by the UK Department for Energy Security and Net Zero (DESNZ). Emissions factors for electricity consumed by commercial locations in the United States are published by the United States Environmental Protection Agency (US EPA). The most up-to-date Emissions and Generation Resource Integrated Database (eGRID) factors are published by US EPA. Emissions factors for both electricity and natural gas consumption in Australia are published by the Department of Climate Change, Energy, the Environment and Water. Emissions factors for Sweden’s (SWE) natural gas are published by Swedenergy and electricity emissions factors are taken from the European Residual Mix (AIB). Electricity emission factors for Saudi Arabia (KSA), Sweden (where not already covered), all other international locations and US residential are published by the IEA. For this reporting cycle, the latest UK Government emissions factors published by the DESNZ have been used for majority of Scope 1 and 3 calculations. Emissions factors published by both DESNZ and the US EPA are presented as CO2e and cover all six applicable greenhouse gases listed under the Kyoto Protocol. For  further information on the inclusion of HFCs in the reported inventory, please refer to the section on fugitive emissions. Scope 2 greenhouse gas emissions using the GHG Protocol ‘market-based’ method are calculated in line with the GHG Protocol Guidance, using residual-mix emission factors where available for our UK, US and Swedish operations. For the KSA, Australia and International, ‘location-based’ emissions factors are used as supplier emissions factors or residual mix factors are not currently available. Sites that consume grid electricity backed by Renewable Energy Guarantee of Origin (REGOs) have been taken into consideration within the calculations. The Scope 2 greenhouse gas emissions associated with the GHG Protocol ‘market‑based’ method are 183,562 tCO2e. Greenhouse gas emissions related to business travel include air travel data for most of the global business, rail data for business units operating in the UK and US, and vehicle travel (including hire car, company car and personal car) data for business units operating in the UK, US and Australia. These data sets are taken from supplier procurement records. In 2025, due to data quality, 2024 data was used for 2025 and adjusted based on headcount. This has been resolved for 2026. The principal record of the Group’s worldwide facilities is the Legal department’s GPD. The database holds records of all locations which are either wholly owned, leased or licensed sites. Greenhouse gas emissions are primarily calculated from energy consumption records, eg invoiced data or meter readings. For the UK &amp; International businesses, these are reported via the Group’s global environmental database (CR Desktop). Data related to the US business is provided quarterly for internal use, in addition to a full annual data submission. Where consumption records are not available, estimates may be used; these are highlighted within the database. Where actual usage data is not available for facilities and residences within the GPD, estimated consumption is based on the type and size of the building. If this data is unavailable, a default benchmark factor or alternative estimation method is used. Emissions from non-wholly owned subsidiaries are included in the dataset if BAE Systems has operational control of the location. For most of these locations, the joint venture either operates from a CR Desktop reporting location or is included in benchmarked estimates. For the purposes of calculating emissions, we have excluded dormant companies as it has been assumed that they do not consume energy. Equity accounted investments detailed in the Annual Report are not currently included. These investments represent BAE Systems Scope 3 emissions. Emissions from pension scheme properties not occupied by the Group are not included. Trading of emissions are not considered for the purposes of reporting. For example, where the business has a requirement to maintain compliance with trading schemes, eg UK ETS, the total energy consumed is reported regardless of emissions trading. Climate-related data, models and methodologies are often relatively new, are rapidly evolving and are not of the same standard as those available in the context of other financial information, nor are they subject to the same or equivalent disclosure standards, historical reference points, benchmarks or globally accepted accounting principles. In addition, we may face challenges in relation to our ability to access data on a timely basis and the lack of consistency and comparability between data that is available. Some of the data, models and methodologies used to prepare the information set out in this report may derive from third parties over which BAE Systems plc has no control, and may have been based on different or unknown methodologies. The underlying assumptions, interpretations or methodologies may not have been independently verified and could therefore be inaccurate. As these challenges and the market’s response to them evolve, we may reevaluate our approach, update methodologies and data we use, and may amend, update and recalculate certain sustainability disclosures in the future.
</t>
    </r>
    <r>
      <rPr>
        <b/>
        <u/>
        <sz val="9"/>
        <color rgb="FFFC4C02"/>
        <rFont val="Aptos"/>
        <family val="2"/>
      </rPr>
      <t>Footnotes</t>
    </r>
    <r>
      <rPr>
        <sz val="9"/>
        <rFont val="Aptos"/>
        <family val="2"/>
      </rPr>
      <t xml:space="preserve">
Relevant reporting period 1 January 2025 to 31 December 2025.
Deloitte has provided independent limited assurance in accordance with the International Standard for Assurance Engagements 3000 (ISAE 3000) and Assurance Engagements on Greenhouse Gas Statements (ISAE 3410) issued by the IAASB over the selected metrics identified with a 2. Deloitte’s full unqualified assurance opinion, which includes details  of the selected metrics assured, can be found at baesystems.com/annual-report.</t>
    </r>
  </si>
  <si>
    <t>2025 key environment data</t>
  </si>
  <si>
    <r>
      <rPr>
        <b/>
        <u/>
        <sz val="9"/>
        <color rgb="FFFC4C02"/>
        <rFont val="Aptos"/>
        <family val="2"/>
      </rPr>
      <t xml:space="preserve">Footnotes
</t>
    </r>
    <r>
      <rPr>
        <sz val="9"/>
        <color rgb="FFFF0000"/>
        <rFont val="Aptos"/>
        <family val="2"/>
      </rPr>
      <t>Waste:</t>
    </r>
    <r>
      <rPr>
        <sz val="9"/>
        <rFont val="Aptos"/>
        <family val="2"/>
      </rPr>
      <t xml:space="preserve"> BAE Systems Internal Audit has reviewed the systems, processes and controls in place to collate, validate and report this data. Based on the procedures and the evidence obtained, nothing has come to its attention that indicates the disclosures have not been properly prepared in accordance with such systems, processes and controls. 
</t>
    </r>
    <r>
      <rPr>
        <sz val="9"/>
        <color rgb="FFFF0000"/>
        <rFont val="Aptos"/>
        <family val="2"/>
      </rPr>
      <t>Electricity consumption</t>
    </r>
    <r>
      <rPr>
        <sz val="9"/>
        <rFont val="Aptos"/>
        <family val="2"/>
      </rPr>
      <t>: Deloitte has provided independent limited assurance in accordance with the International Standard for Assurance Engagements 3000 (ISAE 3000) and Assurance Engagements on Greenhouse Gas Statements (ISAE 3410) issued by the IAASB. Deloitte’s full unqualified assurance opinion, which includes details of the selected metrics assured, can be found at baesystems.com/annual-report.</t>
    </r>
  </si>
  <si>
    <t>Safety data 2025</t>
  </si>
  <si>
    <t>Gender diversity 2025</t>
  </si>
  <si>
    <r>
      <rPr>
        <b/>
        <u/>
        <sz val="9"/>
        <color rgb="FFFC4C02"/>
        <rFont val="Aptos"/>
        <family val="2"/>
      </rPr>
      <t>Footnotes</t>
    </r>
    <r>
      <rPr>
        <sz val="9"/>
        <color theme="1"/>
        <rFont val="Aptos"/>
        <family val="2"/>
      </rPr>
      <t xml:space="preserve">
Senior managers has the meaning given to that term by section 414C(9) of the Companies Act 2006. Senior managers are defined as employees (excluding executive directors) who have responsibility for planning, directing or controlling the activities of the Group or a strategically significant part of the Group and/or whoare directors of subsidiary companies. This includes the Executive Committee (excluding executive directors) and their direct reports. Age diversity excludes share of equity accounted investments.</t>
    </r>
  </si>
  <si>
    <r>
      <rPr>
        <b/>
        <u/>
        <sz val="9"/>
        <color rgb="FFFC4C02"/>
        <rFont val="Aptos"/>
        <family val="2"/>
      </rPr>
      <t>Footnotes</t>
    </r>
    <r>
      <rPr>
        <sz val="9"/>
        <color theme="1"/>
        <rFont val="Aptos"/>
        <family val="2"/>
      </rPr>
      <t xml:space="preserve">
As at 31 December 2025 and excluding share of equity accounted investments.
Rounded to the nearest thousand employees. BAE Systems Internal Audit has reviewed the systems, processes and controls in place to collate, validate and report this data. Based on the procedures and the evidence obtained, nothing has come to its attention that indicates the disclosures have not been properly prepared in accordance with systems, processes and controls.
Senior managers has the meaning given to that term by section 414C(9) of the Companies Act 2006. Senior managers are defined as employees (excluding executive directors) who have responsibility for planning, directing or controlling the activities of the Group or a strategically significant part of the Group and/or who are directors of subsidiary companies. This includes the Executive Committee (excluding executive directors) and their direct reports.</t>
    </r>
  </si>
  <si>
    <t>Community investment 2025</t>
  </si>
  <si>
    <r>
      <rPr>
        <b/>
        <u/>
        <sz val="9"/>
        <color rgb="FFFC4C02"/>
        <rFont val="Aptos"/>
        <family val="2"/>
      </rPr>
      <t xml:space="preserve">Footnote
</t>
    </r>
    <r>
      <rPr>
        <sz val="9"/>
        <rFont val="Aptos"/>
        <family val="2"/>
      </rPr>
      <t>Deloitte has provided independent limited assurance in accordance with the International Standard for Assurance Engagements 3000 (ISAE 3000) issued by the International Auditing and Assurance Standards Board (IAASB). Deloitte’s full unqualified assurance opinion, which includes details of the selected metrics assured, can be found at baesystems.com/annual-report.</t>
    </r>
  </si>
  <si>
    <t>Ethics enquiries and dismissals 2025</t>
  </si>
  <si>
    <r>
      <rPr>
        <b/>
        <u/>
        <sz val="9"/>
        <color rgb="FFFC4C02"/>
        <rFont val="Aptos"/>
        <family val="2"/>
      </rPr>
      <t xml:space="preserve">Footnotes
</t>
    </r>
    <r>
      <rPr>
        <sz val="9"/>
        <rFont val="Aptos"/>
        <family val="2"/>
      </rPr>
      <t>BAE Systems Internal Audit has reviewed the systems, processes and controls in place to collate, validate and report this data. Based on the procedures and the evidence obtained, nothing has come to its attention that indicates the disclosures have not been properly prepared in accordance with such systems, processes and controls.
Represents a dismissal rate of 0.36% based on 2025 headcount (compared to 0.33% in 2024).</t>
    </r>
  </si>
  <si>
    <t>Gender diversity (total employees - men)</t>
  </si>
  <si>
    <t>Gender diversity (Board - men)</t>
  </si>
  <si>
    <t>Gender diversity (Executive Committee - men)</t>
  </si>
  <si>
    <t>Gender diversity (senior managers - men)</t>
  </si>
  <si>
    <t>Gender diversity (total employees - women)</t>
  </si>
  <si>
    <t>Gender diversity (Board - women)</t>
  </si>
  <si>
    <t>Gender diversity (Executive Committee - women)</t>
  </si>
  <si>
    <t>Gender diversity (senior managers - women)</t>
  </si>
  <si>
    <t>Recordable injury rate (per 100,000 employees)</t>
  </si>
  <si>
    <t>*134.38</t>
  </si>
  <si>
    <t>Average hours per FTE of training and development in the UK 2025</t>
  </si>
  <si>
    <t>*20.2%</t>
  </si>
  <si>
    <t>*24.6%</t>
  </si>
  <si>
    <t>*32.7%</t>
  </si>
  <si>
    <t>*79.8%</t>
  </si>
  <si>
    <t>*75.4%</t>
  </si>
  <si>
    <t>*67.3%</t>
  </si>
  <si>
    <t>*7.8%</t>
  </si>
  <si>
    <t>*7.4%</t>
  </si>
  <si>
    <t>*-5%</t>
  </si>
  <si>
    <t>*11%</t>
  </si>
  <si>
    <t>*7.5%</t>
  </si>
  <si>
    <t>*7.7%</t>
  </si>
  <si>
    <t>*18.9%</t>
  </si>
  <si>
    <t>*-4.2%</t>
  </si>
  <si>
    <r>
      <rPr>
        <b/>
        <u/>
        <sz val="9"/>
        <color rgb="FFFC4C02"/>
        <rFont val="Aptos"/>
        <family val="2"/>
      </rPr>
      <t>Footnote</t>
    </r>
    <r>
      <rPr>
        <sz val="9"/>
        <color theme="1"/>
        <rFont val="Aptos"/>
        <family val="2"/>
      </rPr>
      <t xml:space="preserve">
From 2025 forwards, inclusion of Early Careers Learning and Development data is being reported, unlike with previous iterations.</t>
    </r>
  </si>
  <si>
    <r>
      <rPr>
        <b/>
        <u/>
        <sz val="9"/>
        <color rgb="FFFC4C02"/>
        <rFont val="Aptos"/>
        <family val="2"/>
      </rPr>
      <t>Footnote</t>
    </r>
    <r>
      <rPr>
        <sz val="9"/>
        <color theme="1"/>
        <rFont val="Aptos"/>
        <family val="2"/>
      </rPr>
      <t xml:space="preserve">
This shows consolidated data for employees working for our UK legal entities with more than 250 employees as of 5 April 2025.</t>
    </r>
  </si>
  <si>
    <t>*0.90</t>
  </si>
  <si>
    <t>This is a document by BAE Systems plc. References to 'BAE Systems', 'we', 'us' and 'our' refer to BAE Systems plc (the Company, and together with its controlled subsidiaries, the 'Group'), and when denoting business activity refer to Group operating companies, collectively or individually as the case may be, unless stated otherwise in the methodology and footnotes tab.
The data contained in this document is provided for information purposes only and relates to the stated time periods. Many of the figures used in this document, including all of the data in the environmental tab, are estimates and subject to and must be read in conjunction with the methodology and footnotes referred to herein. The reliability of the reported information and data is subject to inherent uncertainties given the available methods for determining, calculating or estimating data and related calculations. It is important to understand this document in this context.
This document and the data contained in this document is governed by English law. To the maximum extent permitted by law, BAE Systems plc and its directors accept no liability to third parties in respect of this document and / or the data contained in it and / or any use of or reliance by third parties upon the same.</t>
  </si>
  <si>
    <t>Gender and ethnicity pay information 2025</t>
  </si>
  <si>
    <r>
      <rPr>
        <b/>
        <u/>
        <sz val="9"/>
        <color rgb="FFFC4C02"/>
        <rFont val="Aptos"/>
        <family val="2"/>
      </rPr>
      <t>Footnotes</t>
    </r>
    <r>
      <rPr>
        <sz val="9"/>
        <color theme="1"/>
        <rFont val="Aptos"/>
        <family val="2"/>
      </rPr>
      <t xml:space="preserve">
This data includes BAE Systems staff and personnel employed by a third-party who are under the direct control of BAE Systems from a management perspective and this data is therefore a consolidated figure and is recorded.
The data for 2025 includes employees and contingent workers for PLC managed businesses. It excludes BAE Systems Inc. and its controlled subsidiaries employees and contingent workers.</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0">
    <numFmt numFmtId="43" formatCode="_-* #,##0.00_-;\-* #,##0.00_-;_-* &quot;-&quot;??_-;_-@_-"/>
    <numFmt numFmtId="164" formatCode="0.0"/>
    <numFmt numFmtId="165" formatCode="0.0%"/>
    <numFmt numFmtId="166" formatCode="&quot;£&quot;#,##0.00"/>
    <numFmt numFmtId="167" formatCode="0.0000%"/>
    <numFmt numFmtId="168" formatCode="#,##0.0"/>
    <numFmt numFmtId="169" formatCode="0.000"/>
    <numFmt numFmtId="170" formatCode="_-* #,##0_-;\-* #,##0_-;_-* &quot;-&quot;??_-;_-@_-"/>
    <numFmt numFmtId="171" formatCode="&quot;£&quot;#,##0"/>
    <numFmt numFmtId="172" formatCode="#,##0.000"/>
  </numFmts>
  <fonts count="56">
    <font>
      <sz val="11"/>
      <color theme="1"/>
      <name val="Museo Sans 300"/>
      <family val="2"/>
    </font>
    <font>
      <sz val="11"/>
      <color theme="1"/>
      <name val="Museo Sans 300"/>
      <family val="2"/>
    </font>
    <font>
      <sz val="11"/>
      <color rgb="FFFFFFFF"/>
      <name val="Montserrat"/>
    </font>
    <font>
      <sz val="12"/>
      <color rgb="FFFFFFFF"/>
      <name val="Montserrat"/>
    </font>
    <font>
      <sz val="14"/>
      <color rgb="FFFFFFFF"/>
      <name val="Montserrat SemiBold"/>
    </font>
    <font>
      <b/>
      <sz val="9"/>
      <color rgb="FF0E2B63"/>
      <name val="Montserrat"/>
    </font>
    <font>
      <sz val="9"/>
      <color rgb="FF0E2B63"/>
      <name val="Montserrat"/>
    </font>
    <font>
      <sz val="12"/>
      <color rgb="FF50AF47"/>
      <name val="Wingdings"/>
      <charset val="2"/>
    </font>
    <font>
      <b/>
      <sz val="10"/>
      <color rgb="FF0E2B63"/>
      <name val="Montserrat"/>
    </font>
    <font>
      <sz val="16"/>
      <color rgb="FF50AF47"/>
      <name val="Wingdings"/>
      <charset val="2"/>
    </font>
    <font>
      <sz val="14"/>
      <color rgb="FFE72582"/>
      <name val="Wingdings 2"/>
      <family val="1"/>
      <charset val="2"/>
    </font>
    <font>
      <sz val="10"/>
      <color rgb="FF0E2B63"/>
      <name val="Montserrat"/>
    </font>
    <font>
      <sz val="11"/>
      <color theme="0"/>
      <name val="Museo Sans 300"/>
      <family val="2"/>
    </font>
    <font>
      <b/>
      <sz val="10"/>
      <color theme="0"/>
      <name val="Montserrat"/>
    </font>
    <font>
      <b/>
      <sz val="11"/>
      <color theme="0"/>
      <name val="Montserrat"/>
    </font>
    <font>
      <vertAlign val="subscript"/>
      <sz val="9"/>
      <color rgb="FF0E2B63"/>
      <name val="Montserrat"/>
    </font>
    <font>
      <sz val="12"/>
      <color rgb="FFE72582"/>
      <name val="Wingdings 2"/>
      <family val="1"/>
      <charset val="2"/>
    </font>
    <font>
      <b/>
      <sz val="9"/>
      <color theme="0"/>
      <name val="Montserrat"/>
    </font>
    <font>
      <vertAlign val="superscript"/>
      <sz val="9"/>
      <color rgb="FF0E2B63"/>
      <name val="Montserrat"/>
    </font>
    <font>
      <sz val="16"/>
      <color rgb="FFFBBA00"/>
      <name val="Wingdings 2"/>
      <family val="1"/>
      <charset val="2"/>
    </font>
    <font>
      <b/>
      <sz val="10"/>
      <color rgb="FFE72582"/>
      <name val="Montserrat"/>
    </font>
    <font>
      <sz val="9"/>
      <color theme="1"/>
      <name val="Montserrat"/>
    </font>
    <font>
      <sz val="9"/>
      <color theme="4"/>
      <name val="Montserrat"/>
    </font>
    <font>
      <b/>
      <sz val="9"/>
      <color theme="4"/>
      <name val="Montserrat"/>
    </font>
    <font>
      <sz val="9"/>
      <color theme="0"/>
      <name val="Montserrat"/>
    </font>
    <font>
      <vertAlign val="subscript"/>
      <sz val="9"/>
      <color theme="0"/>
      <name val="Montserrat"/>
    </font>
    <font>
      <b/>
      <sz val="10"/>
      <color theme="4"/>
      <name val="Montserrat"/>
    </font>
    <font>
      <sz val="12"/>
      <color rgb="FFFFC000"/>
      <name val="Wingdings 2"/>
      <family val="1"/>
      <charset val="2"/>
    </font>
    <font>
      <sz val="16"/>
      <color theme="4"/>
      <name val="Wingdings 2"/>
      <family val="1"/>
      <charset val="2"/>
    </font>
    <font>
      <sz val="16"/>
      <color theme="4"/>
      <name val="Wingdings"/>
      <charset val="2"/>
    </font>
    <font>
      <sz val="14"/>
      <color theme="4"/>
      <name val="Wingdings 2"/>
      <family val="1"/>
      <charset val="2"/>
    </font>
    <font>
      <sz val="12"/>
      <color theme="4"/>
      <name val="Wingdings"/>
      <charset val="2"/>
    </font>
    <font>
      <sz val="12"/>
      <color theme="8"/>
      <name val="Wingdings 2"/>
      <family val="1"/>
      <charset val="2"/>
    </font>
    <font>
      <sz val="16"/>
      <color theme="7"/>
      <name val="Wingdings"/>
      <charset val="2"/>
    </font>
    <font>
      <sz val="12"/>
      <color theme="7"/>
      <name val="Wingdings"/>
      <charset val="2"/>
    </font>
    <font>
      <b/>
      <sz val="10"/>
      <color theme="0" tint="-4.9989318521683403E-2"/>
      <name val="Montserrat"/>
    </font>
    <font>
      <u/>
      <sz val="11"/>
      <color theme="10"/>
      <name val="Museo Sans 300"/>
      <family val="2"/>
    </font>
    <font>
      <b/>
      <sz val="18"/>
      <color theme="0"/>
      <name val="Aptos"/>
      <family val="2"/>
    </font>
    <font>
      <sz val="11"/>
      <name val="Aptos"/>
      <family val="2"/>
    </font>
    <font>
      <b/>
      <sz val="10"/>
      <name val="Aptos"/>
      <family val="2"/>
    </font>
    <font>
      <b/>
      <sz val="9"/>
      <name val="Aptos"/>
      <family val="2"/>
    </font>
    <font>
      <sz val="9"/>
      <name val="Aptos"/>
      <family val="2"/>
    </font>
    <font>
      <sz val="8"/>
      <name val="Aptos"/>
      <family val="2"/>
    </font>
    <font>
      <sz val="9"/>
      <color rgb="FFFF0000"/>
      <name val="Aptos"/>
      <family val="2"/>
    </font>
    <font>
      <b/>
      <sz val="11"/>
      <color rgb="FFFC4C02"/>
      <name val="Aptos"/>
      <family val="2"/>
    </font>
    <font>
      <b/>
      <sz val="11"/>
      <color theme="1"/>
      <name val="Aptos"/>
      <family val="2"/>
    </font>
    <font>
      <sz val="9"/>
      <color theme="1"/>
      <name val="Aptos"/>
      <family val="2"/>
    </font>
    <font>
      <sz val="11"/>
      <color theme="1"/>
      <name val="Aptos"/>
      <family val="2"/>
    </font>
    <font>
      <b/>
      <sz val="9"/>
      <color theme="0"/>
      <name val="Aptos"/>
      <family val="2"/>
    </font>
    <font>
      <sz val="9"/>
      <color theme="4"/>
      <name val="Aptos"/>
      <family val="2"/>
    </font>
    <font>
      <b/>
      <sz val="9"/>
      <color rgb="FFFC4C02"/>
      <name val="Aptos"/>
      <family val="2"/>
    </font>
    <font>
      <b/>
      <sz val="9"/>
      <color theme="1"/>
      <name val="Aptos"/>
      <family val="2"/>
    </font>
    <font>
      <b/>
      <u/>
      <sz val="9"/>
      <color rgb="FFFC4C02"/>
      <name val="Aptos"/>
      <family val="2"/>
    </font>
    <font>
      <vertAlign val="superscript"/>
      <sz val="9"/>
      <color theme="1"/>
      <name val="Aptos"/>
      <family val="2"/>
    </font>
    <font>
      <u/>
      <sz val="9"/>
      <name val="Aptos"/>
      <family val="2"/>
    </font>
    <font>
      <sz val="18"/>
      <color theme="0"/>
      <name val="Aptos"/>
      <family val="2"/>
    </font>
  </fonts>
  <fills count="31">
    <fill>
      <patternFill patternType="none"/>
    </fill>
    <fill>
      <patternFill patternType="gray125"/>
    </fill>
    <fill>
      <patternFill patternType="solid">
        <fgColor theme="0"/>
        <bgColor indexed="64"/>
      </patternFill>
    </fill>
    <fill>
      <patternFill patternType="solid">
        <fgColor rgb="FFFFFFFF"/>
        <bgColor indexed="64"/>
      </patternFill>
    </fill>
    <fill>
      <patternFill patternType="solid">
        <fgColor theme="4"/>
        <bgColor indexed="64"/>
      </patternFill>
    </fill>
    <fill>
      <patternFill patternType="solid">
        <fgColor theme="8"/>
        <bgColor indexed="64"/>
      </patternFill>
    </fill>
    <fill>
      <patternFill patternType="solid">
        <fgColor rgb="FFFCE4EF"/>
        <bgColor indexed="64"/>
      </patternFill>
    </fill>
    <fill>
      <patternFill patternType="solid">
        <fgColor rgb="FF50AF47"/>
        <bgColor indexed="64"/>
      </patternFill>
    </fill>
    <fill>
      <patternFill patternType="solid">
        <fgColor theme="9" tint="0.79998168889431442"/>
        <bgColor indexed="64"/>
      </patternFill>
    </fill>
    <fill>
      <patternFill patternType="solid">
        <fgColor rgb="FFE2EFDA"/>
        <bgColor indexed="64"/>
      </patternFill>
    </fill>
    <fill>
      <patternFill patternType="solid">
        <fgColor theme="5"/>
        <bgColor indexed="64"/>
      </patternFill>
    </fill>
    <fill>
      <patternFill patternType="solid">
        <fgColor rgb="FF00B1EB"/>
        <bgColor indexed="64"/>
      </patternFill>
    </fill>
    <fill>
      <patternFill patternType="solid">
        <fgColor rgb="FFD9ECFF"/>
        <bgColor indexed="64"/>
      </patternFill>
    </fill>
    <fill>
      <patternFill patternType="solid">
        <fgColor theme="6"/>
        <bgColor indexed="64"/>
      </patternFill>
    </fill>
    <fill>
      <patternFill patternType="solid">
        <fgColor rgb="FF5A328A"/>
        <bgColor indexed="64"/>
      </patternFill>
    </fill>
    <fill>
      <patternFill patternType="solid">
        <fgColor rgb="FFE7DDF3"/>
        <bgColor indexed="64"/>
      </patternFill>
    </fill>
    <fill>
      <patternFill patternType="solid">
        <fgColor theme="9"/>
        <bgColor indexed="64"/>
      </patternFill>
    </fill>
    <fill>
      <patternFill patternType="solid">
        <fgColor rgb="FFFC4C02"/>
        <bgColor indexed="64"/>
      </patternFill>
    </fill>
    <fill>
      <patternFill patternType="solid">
        <fgColor rgb="FFFFC000"/>
        <bgColor indexed="64"/>
      </patternFill>
    </fill>
    <fill>
      <patternFill patternType="solid">
        <fgColor rgb="FF51BD8D"/>
        <bgColor indexed="64"/>
      </patternFill>
    </fill>
    <fill>
      <patternFill patternType="solid">
        <fgColor rgb="FF7475B7"/>
        <bgColor indexed="64"/>
      </patternFill>
    </fill>
    <fill>
      <patternFill patternType="solid">
        <fgColor rgb="FF82D0AD"/>
        <bgColor indexed="64"/>
      </patternFill>
    </fill>
    <fill>
      <patternFill patternType="solid">
        <fgColor rgb="FF2E2D7D"/>
        <bgColor indexed="64"/>
      </patternFill>
    </fill>
    <fill>
      <patternFill patternType="solid">
        <fgColor rgb="FF20A5DE"/>
        <bgColor indexed="64"/>
      </patternFill>
    </fill>
    <fill>
      <patternFill patternType="solid">
        <fgColor rgb="FF9AD5F0"/>
        <bgColor indexed="64"/>
      </patternFill>
    </fill>
    <fill>
      <patternFill patternType="solid">
        <fgColor rgb="FF9FA0CD"/>
        <bgColor indexed="64"/>
      </patternFill>
    </fill>
    <fill>
      <patternFill patternType="solid">
        <fgColor rgb="FFD4D4E8"/>
        <bgColor indexed="64"/>
      </patternFill>
    </fill>
    <fill>
      <patternFill patternType="solid">
        <fgColor rgb="FF3C8C7B"/>
        <bgColor indexed="64"/>
      </patternFill>
    </fill>
    <fill>
      <patternFill patternType="solid">
        <fgColor rgb="FFCC9E05"/>
        <bgColor indexed="64"/>
      </patternFill>
    </fill>
    <fill>
      <patternFill patternType="solid">
        <fgColor rgb="FF3F9381"/>
        <bgColor indexed="64"/>
      </patternFill>
    </fill>
    <fill>
      <patternFill patternType="solid">
        <fgColor rgb="FF8938A2"/>
        <bgColor indexed="64"/>
      </patternFill>
    </fill>
  </fills>
  <borders count="22">
    <border>
      <left/>
      <right/>
      <top/>
      <bottom/>
      <diagonal/>
    </border>
    <border>
      <left style="thin">
        <color theme="2" tint="-0.249977111117893"/>
      </left>
      <right style="thin">
        <color theme="2" tint="-0.249977111117893"/>
      </right>
      <top style="thin">
        <color theme="2" tint="-0.249977111117893"/>
      </top>
      <bottom style="thin">
        <color theme="2" tint="-0.249977111117893"/>
      </bottom>
      <diagonal/>
    </border>
    <border>
      <left style="thin">
        <color theme="2" tint="-0.249977111117893"/>
      </left>
      <right/>
      <top style="thin">
        <color theme="2" tint="-0.249977111117893"/>
      </top>
      <bottom style="thin">
        <color theme="2" tint="-0.249977111117893"/>
      </bottom>
      <diagonal/>
    </border>
    <border>
      <left/>
      <right/>
      <top style="thin">
        <color theme="2" tint="-0.249977111117893"/>
      </top>
      <bottom style="thin">
        <color theme="2" tint="-0.249977111117893"/>
      </bottom>
      <diagonal/>
    </border>
    <border>
      <left/>
      <right style="thin">
        <color theme="2" tint="-0.249977111117893"/>
      </right>
      <top style="thin">
        <color theme="2" tint="-0.249977111117893"/>
      </top>
      <bottom style="thin">
        <color theme="2" tint="-0.249977111117893"/>
      </bottom>
      <diagonal/>
    </border>
    <border>
      <left style="thin">
        <color theme="0" tint="-0.249977111117893"/>
      </left>
      <right style="thin">
        <color theme="0" tint="-0.249977111117893"/>
      </right>
      <top style="thin">
        <color theme="0" tint="-0.249977111117893"/>
      </top>
      <bottom style="thin">
        <color theme="0" tint="-0.249977111117893"/>
      </bottom>
      <diagonal/>
    </border>
    <border>
      <left style="medium">
        <color theme="0" tint="-0.249977111117893"/>
      </left>
      <right style="thin">
        <color theme="0" tint="-0.249977111117893"/>
      </right>
      <top style="medium">
        <color theme="0" tint="-0.249977111117893"/>
      </top>
      <bottom style="thin">
        <color theme="0" tint="-0.249977111117893"/>
      </bottom>
      <diagonal/>
    </border>
    <border>
      <left style="thin">
        <color theme="0" tint="-0.249977111117893"/>
      </left>
      <right style="thin">
        <color theme="0" tint="-0.249977111117893"/>
      </right>
      <top style="medium">
        <color theme="0" tint="-0.249977111117893"/>
      </top>
      <bottom style="thin">
        <color theme="0" tint="-0.249977111117893"/>
      </bottom>
      <diagonal/>
    </border>
    <border>
      <left style="thin">
        <color theme="0" tint="-0.249977111117893"/>
      </left>
      <right style="medium">
        <color theme="0" tint="-0.249977111117893"/>
      </right>
      <top style="medium">
        <color theme="0" tint="-0.249977111117893"/>
      </top>
      <bottom style="thin">
        <color theme="0" tint="-0.249977111117893"/>
      </bottom>
      <diagonal/>
    </border>
    <border>
      <left style="medium">
        <color theme="0" tint="-0.249977111117893"/>
      </left>
      <right style="thin">
        <color theme="0" tint="-0.249977111117893"/>
      </right>
      <top style="thin">
        <color theme="0" tint="-0.249977111117893"/>
      </top>
      <bottom style="thin">
        <color theme="0" tint="-0.249977111117893"/>
      </bottom>
      <diagonal/>
    </border>
    <border>
      <left style="thin">
        <color theme="0" tint="-0.249977111117893"/>
      </left>
      <right style="medium">
        <color theme="0" tint="-0.249977111117893"/>
      </right>
      <top style="thin">
        <color theme="0" tint="-0.249977111117893"/>
      </top>
      <bottom style="thin">
        <color theme="0" tint="-0.249977111117893"/>
      </bottom>
      <diagonal/>
    </border>
    <border>
      <left style="medium">
        <color theme="0" tint="-0.249977111117893"/>
      </left>
      <right style="thin">
        <color theme="0" tint="-0.249977111117893"/>
      </right>
      <top style="thin">
        <color theme="0" tint="-0.249977111117893"/>
      </top>
      <bottom style="medium">
        <color theme="0" tint="-0.249977111117893"/>
      </bottom>
      <diagonal/>
    </border>
    <border>
      <left style="thin">
        <color theme="0" tint="-0.249977111117893"/>
      </left>
      <right style="thin">
        <color theme="0" tint="-0.249977111117893"/>
      </right>
      <top style="thin">
        <color theme="0" tint="-0.249977111117893"/>
      </top>
      <bottom style="medium">
        <color theme="0" tint="-0.249977111117893"/>
      </bottom>
      <diagonal/>
    </border>
    <border>
      <left style="thin">
        <color theme="0" tint="-0.249977111117893"/>
      </left>
      <right style="medium">
        <color theme="0" tint="-0.249977111117893"/>
      </right>
      <top style="thin">
        <color theme="0" tint="-0.249977111117893"/>
      </top>
      <bottom style="medium">
        <color theme="0" tint="-0.249977111117893"/>
      </bottom>
      <diagonal/>
    </border>
    <border>
      <left/>
      <right style="thin">
        <color theme="0" tint="-0.249977111117893"/>
      </right>
      <top style="thin">
        <color theme="0" tint="-0.249977111117893"/>
      </top>
      <bottom style="thin">
        <color theme="0" tint="-0.249977111117893"/>
      </bottom>
      <diagonal/>
    </border>
    <border>
      <left style="thin">
        <color theme="0" tint="-0.249977111117893"/>
      </left>
      <right style="thin">
        <color theme="0" tint="-0.249977111117893"/>
      </right>
      <top style="thin">
        <color theme="0" tint="-0.249977111117893"/>
      </top>
      <bottom/>
      <diagonal/>
    </border>
    <border>
      <left style="thin">
        <color theme="0" tint="-0.249977111117893"/>
      </left>
      <right/>
      <top style="thin">
        <color theme="0" tint="-0.249977111117893"/>
      </top>
      <bottom style="thin">
        <color theme="0" tint="-0.249977111117893"/>
      </bottom>
      <diagonal/>
    </border>
    <border>
      <left/>
      <right/>
      <top style="thin">
        <color theme="0" tint="-0.249977111117893"/>
      </top>
      <bottom style="thin">
        <color theme="0" tint="-0.249977111117893"/>
      </bottom>
      <diagonal/>
    </border>
    <border>
      <left/>
      <right style="medium">
        <color theme="0" tint="-0.249977111117893"/>
      </right>
      <top style="thin">
        <color theme="0" tint="-0.249977111117893"/>
      </top>
      <bottom style="thin">
        <color theme="0" tint="-0.249977111117893"/>
      </bottom>
      <diagonal/>
    </border>
    <border>
      <left style="medium">
        <color theme="0" tint="-0.249977111117893"/>
      </left>
      <right style="thin">
        <color theme="0" tint="-0.249977111117893"/>
      </right>
      <top style="medium">
        <color theme="0" tint="-0.249977111117893"/>
      </top>
      <bottom/>
      <diagonal/>
    </border>
    <border>
      <left style="thin">
        <color theme="0" tint="-0.249977111117893"/>
      </left>
      <right style="thin">
        <color theme="0" tint="-0.249977111117893"/>
      </right>
      <top style="medium">
        <color theme="0" tint="-0.249977111117893"/>
      </top>
      <bottom/>
      <diagonal/>
    </border>
    <border>
      <left style="thin">
        <color theme="0" tint="-0.249977111117893"/>
      </left>
      <right style="medium">
        <color theme="0" tint="-0.249977111117893"/>
      </right>
      <top style="medium">
        <color theme="0" tint="-0.249977111117893"/>
      </top>
      <bottom/>
      <diagonal/>
    </border>
  </borders>
  <cellStyleXfs count="4">
    <xf numFmtId="0" fontId="0" fillId="0" borderId="0"/>
    <xf numFmtId="43" fontId="1" fillId="0" borderId="0" applyFont="0" applyFill="0" applyBorder="0" applyAlignment="0" applyProtection="0"/>
    <xf numFmtId="9" fontId="1" fillId="0" borderId="0" applyFont="0" applyFill="0" applyBorder="0" applyAlignment="0" applyProtection="0"/>
    <xf numFmtId="0" fontId="36" fillId="0" borderId="0" applyNumberFormat="0" applyFill="0" applyBorder="0" applyAlignment="0" applyProtection="0"/>
  </cellStyleXfs>
  <cellXfs count="425">
    <xf numFmtId="0" fontId="0" fillId="0" borderId="0" xfId="0"/>
    <xf numFmtId="0" fontId="2" fillId="4" borderId="0" xfId="0" applyFont="1" applyFill="1" applyAlignment="1">
      <alignment horizontal="center" vertical="center"/>
    </xf>
    <xf numFmtId="0" fontId="6" fillId="0" borderId="1" xfId="0" applyFont="1" applyBorder="1" applyAlignment="1">
      <alignment horizontal="left" vertical="top" wrapText="1"/>
    </xf>
    <xf numFmtId="0" fontId="6" fillId="0" borderId="1" xfId="0" applyFont="1" applyBorder="1" applyAlignment="1" applyProtection="1">
      <alignment horizontal="center" vertical="top" wrapText="1"/>
      <protection locked="0"/>
    </xf>
    <xf numFmtId="165" fontId="6" fillId="6" borderId="1" xfId="0" applyNumberFormat="1" applyFont="1" applyFill="1" applyBorder="1" applyAlignment="1">
      <alignment horizontal="center" vertical="top" wrapText="1"/>
    </xf>
    <xf numFmtId="0" fontId="7" fillId="6" borderId="1" xfId="0" applyFont="1" applyFill="1" applyBorder="1" applyAlignment="1" applyProtection="1">
      <alignment horizontal="center" vertical="top" wrapText="1"/>
      <protection locked="0"/>
    </xf>
    <xf numFmtId="165" fontId="6" fillId="6" borderId="1" xfId="0" applyNumberFormat="1" applyFont="1" applyFill="1" applyBorder="1" applyAlignment="1">
      <alignment horizontal="center" vertical="top"/>
    </xf>
    <xf numFmtId="0" fontId="9" fillId="6" borderId="1" xfId="0" applyFont="1" applyFill="1" applyBorder="1" applyAlignment="1" applyProtection="1">
      <alignment horizontal="center" vertical="top" wrapText="1"/>
      <protection locked="0"/>
    </xf>
    <xf numFmtId="0" fontId="10" fillId="6" borderId="1" xfId="0" applyFont="1" applyFill="1" applyBorder="1" applyAlignment="1" applyProtection="1">
      <alignment horizontal="center" vertical="top" wrapText="1"/>
      <protection locked="0"/>
    </xf>
    <xf numFmtId="0" fontId="6" fillId="0" borderId="1" xfId="0" applyFont="1" applyBorder="1" applyAlignment="1">
      <alignment vertical="top" wrapText="1"/>
    </xf>
    <xf numFmtId="0" fontId="11" fillId="0" borderId="1" xfId="0" applyFont="1" applyBorder="1" applyAlignment="1">
      <alignment horizontal="center" vertical="top" wrapText="1"/>
    </xf>
    <xf numFmtId="0" fontId="8" fillId="3" borderId="1" xfId="0" applyFont="1" applyFill="1" applyBorder="1" applyAlignment="1">
      <alignment horizontal="center" vertical="top" wrapText="1"/>
    </xf>
    <xf numFmtId="0" fontId="8" fillId="3" borderId="1" xfId="0" applyFont="1" applyFill="1" applyBorder="1" applyAlignment="1">
      <alignment horizontal="center" vertical="top"/>
    </xf>
    <xf numFmtId="164" fontId="8" fillId="3" borderId="1" xfId="0" applyNumberFormat="1" applyFont="1" applyFill="1" applyBorder="1" applyAlignment="1">
      <alignment horizontal="center" vertical="top" wrapText="1"/>
    </xf>
    <xf numFmtId="1" fontId="5" fillId="3" borderId="1" xfId="0" applyNumberFormat="1" applyFont="1" applyFill="1" applyBorder="1" applyAlignment="1" applyProtection="1">
      <alignment horizontal="center" vertical="top" wrapText="1"/>
      <protection locked="0"/>
    </xf>
    <xf numFmtId="0" fontId="6" fillId="3" borderId="1" xfId="0" applyFont="1" applyFill="1" applyBorder="1" applyAlignment="1">
      <alignment vertical="top" wrapText="1"/>
    </xf>
    <xf numFmtId="0" fontId="6" fillId="3" borderId="1" xfId="0" applyFont="1" applyFill="1" applyBorder="1" applyAlignment="1" applyProtection="1">
      <alignment horizontal="center" vertical="top" wrapText="1"/>
      <protection locked="0"/>
    </xf>
    <xf numFmtId="0" fontId="6" fillId="0" borderId="1" xfId="0" applyFont="1" applyBorder="1" applyAlignment="1">
      <alignment horizontal="left" vertical="top" wrapText="1" indent="2"/>
    </xf>
    <xf numFmtId="0" fontId="5" fillId="0" borderId="1" xfId="0" applyFont="1" applyBorder="1" applyAlignment="1">
      <alignment horizontal="left" vertical="center" wrapText="1"/>
    </xf>
    <xf numFmtId="166" fontId="5" fillId="3" borderId="1" xfId="0" applyNumberFormat="1" applyFont="1" applyFill="1" applyBorder="1" applyAlignment="1" applyProtection="1">
      <alignment horizontal="center" vertical="top" wrapText="1"/>
      <protection locked="0"/>
    </xf>
    <xf numFmtId="166" fontId="6" fillId="0" borderId="1" xfId="0" applyNumberFormat="1" applyFont="1" applyBorder="1" applyAlignment="1" applyProtection="1">
      <alignment horizontal="center" vertical="top" wrapText="1"/>
      <protection locked="0"/>
    </xf>
    <xf numFmtId="43" fontId="5" fillId="3" borderId="1" xfId="1" applyFont="1" applyFill="1" applyBorder="1" applyAlignment="1" applyProtection="1">
      <alignment horizontal="center" vertical="top" wrapText="1"/>
      <protection locked="0"/>
    </xf>
    <xf numFmtId="43" fontId="6" fillId="0" borderId="1" xfId="1" applyFont="1" applyBorder="1" applyAlignment="1" applyProtection="1">
      <alignment horizontal="center" vertical="top" wrapText="1"/>
      <protection locked="0"/>
    </xf>
    <xf numFmtId="49" fontId="2" fillId="4" borderId="0" xfId="0" applyNumberFormat="1" applyFont="1" applyFill="1" applyAlignment="1">
      <alignment horizontal="center" vertical="center"/>
    </xf>
    <xf numFmtId="0" fontId="6" fillId="0" borderId="1" xfId="0" applyFont="1" applyBorder="1" applyAlignment="1">
      <alignment horizontal="center" vertical="center" wrapText="1"/>
    </xf>
    <xf numFmtId="0" fontId="0" fillId="0" borderId="0" xfId="0" applyAlignment="1">
      <alignment horizontal="center" vertical="center"/>
    </xf>
    <xf numFmtId="2" fontId="6" fillId="0" borderId="1" xfId="0" applyNumberFormat="1" applyFont="1" applyBorder="1" applyAlignment="1" applyProtection="1">
      <alignment horizontal="center" vertical="top" wrapText="1"/>
      <protection locked="0"/>
    </xf>
    <xf numFmtId="2" fontId="5" fillId="3" borderId="1" xfId="0" applyNumberFormat="1" applyFont="1" applyFill="1" applyBorder="1" applyAlignment="1" applyProtection="1">
      <alignment horizontal="center" vertical="top" wrapText="1"/>
      <protection locked="0"/>
    </xf>
    <xf numFmtId="165" fontId="6" fillId="8" borderId="5" xfId="2" applyNumberFormat="1" applyFont="1" applyFill="1" applyBorder="1" applyAlignment="1">
      <alignment horizontal="center" vertical="center" wrapText="1"/>
    </xf>
    <xf numFmtId="9" fontId="6" fillId="8" borderId="5" xfId="2" applyFont="1" applyFill="1" applyBorder="1" applyAlignment="1">
      <alignment horizontal="center" vertical="center" wrapText="1"/>
    </xf>
    <xf numFmtId="9" fontId="6" fillId="9" borderId="5" xfId="2" applyFont="1" applyFill="1" applyBorder="1" applyAlignment="1">
      <alignment horizontal="center" vertical="center" wrapText="1"/>
    </xf>
    <xf numFmtId="2" fontId="6" fillId="8" borderId="5" xfId="2" applyNumberFormat="1" applyFont="1" applyFill="1" applyBorder="1" applyAlignment="1">
      <alignment horizontal="center" vertical="center" wrapText="1"/>
    </xf>
    <xf numFmtId="9" fontId="6" fillId="8" borderId="12" xfId="2" applyFont="1" applyFill="1" applyBorder="1" applyAlignment="1">
      <alignment horizontal="center" vertical="center" wrapText="1"/>
    </xf>
    <xf numFmtId="9" fontId="21" fillId="9" borderId="12" xfId="2" applyFont="1" applyFill="1" applyBorder="1" applyAlignment="1">
      <alignment horizontal="center" vertical="center"/>
    </xf>
    <xf numFmtId="9" fontId="6" fillId="9" borderId="12" xfId="2" applyFont="1" applyFill="1" applyBorder="1" applyAlignment="1">
      <alignment horizontal="center" vertical="center" wrapText="1"/>
    </xf>
    <xf numFmtId="0" fontId="5" fillId="2" borderId="9" xfId="0" applyFont="1" applyFill="1" applyBorder="1" applyAlignment="1">
      <alignment horizontal="left" vertical="center" wrapText="1"/>
    </xf>
    <xf numFmtId="0" fontId="5" fillId="0" borderId="9" xfId="0" applyFont="1" applyBorder="1" applyAlignment="1">
      <alignment horizontal="left" vertical="center" wrapText="1"/>
    </xf>
    <xf numFmtId="0" fontId="0" fillId="0" borderId="0" xfId="0" applyAlignment="1">
      <alignment vertical="center"/>
    </xf>
    <xf numFmtId="0" fontId="5" fillId="2" borderId="11" xfId="0" applyFont="1" applyFill="1" applyBorder="1" applyAlignment="1">
      <alignment horizontal="left" vertical="center" wrapText="1"/>
    </xf>
    <xf numFmtId="0" fontId="0" fillId="0" borderId="0" xfId="0" applyAlignment="1">
      <alignment horizontal="left" vertical="center"/>
    </xf>
    <xf numFmtId="0" fontId="6" fillId="2" borderId="5" xfId="0" applyFont="1" applyFill="1" applyBorder="1" applyAlignment="1" applyProtection="1">
      <alignment horizontal="left" vertical="center" wrapText="1"/>
      <protection locked="0"/>
    </xf>
    <xf numFmtId="0" fontId="6" fillId="2" borderId="12" xfId="0" applyFont="1" applyFill="1" applyBorder="1" applyAlignment="1" applyProtection="1">
      <alignment horizontal="left" vertical="center" wrapText="1"/>
      <protection locked="0"/>
    </xf>
    <xf numFmtId="0" fontId="22" fillId="2" borderId="5" xfId="0" applyFont="1" applyFill="1" applyBorder="1" applyAlignment="1" applyProtection="1">
      <alignment horizontal="left" vertical="center" wrapText="1"/>
      <protection locked="0"/>
    </xf>
    <xf numFmtId="0" fontId="6" fillId="0" borderId="5" xfId="0" applyFont="1" applyBorder="1" applyAlignment="1" applyProtection="1">
      <alignment horizontal="left" vertical="center" wrapText="1"/>
      <protection locked="0"/>
    </xf>
    <xf numFmtId="0" fontId="6" fillId="0" borderId="12" xfId="0" applyFont="1" applyBorder="1" applyAlignment="1" applyProtection="1">
      <alignment horizontal="left" vertical="center" wrapText="1"/>
      <protection locked="0"/>
    </xf>
    <xf numFmtId="0" fontId="0" fillId="0" borderId="0" xfId="0" applyAlignment="1">
      <alignment horizontal="left" vertical="center" wrapText="1"/>
    </xf>
    <xf numFmtId="1" fontId="5" fillId="0" borderId="5" xfId="0" applyNumberFormat="1" applyFont="1" applyBorder="1" applyAlignment="1" applyProtection="1">
      <alignment horizontal="center" vertical="center" wrapText="1"/>
      <protection locked="0"/>
    </xf>
    <xf numFmtId="164" fontId="5" fillId="0" borderId="5" xfId="0" applyNumberFormat="1" applyFont="1" applyBorder="1" applyAlignment="1" applyProtection="1">
      <alignment horizontal="center" vertical="center" wrapText="1"/>
      <protection locked="0"/>
    </xf>
    <xf numFmtId="0" fontId="6" fillId="0" borderId="5" xfId="0" applyFont="1" applyBorder="1" applyAlignment="1" applyProtection="1">
      <alignment horizontal="center" vertical="center" wrapText="1"/>
      <protection locked="0"/>
    </xf>
    <xf numFmtId="3" fontId="5" fillId="0" borderId="5" xfId="0" applyNumberFormat="1" applyFont="1" applyBorder="1" applyAlignment="1" applyProtection="1">
      <alignment horizontal="center" vertical="center" wrapText="1"/>
      <protection locked="0"/>
    </xf>
    <xf numFmtId="168" fontId="5" fillId="0" borderId="5" xfId="0" applyNumberFormat="1" applyFont="1" applyBorder="1" applyAlignment="1" applyProtection="1">
      <alignment horizontal="center" vertical="center" wrapText="1"/>
      <protection locked="0"/>
    </xf>
    <xf numFmtId="4" fontId="5" fillId="0" borderId="5" xfId="0" applyNumberFormat="1" applyFont="1" applyBorder="1" applyAlignment="1" applyProtection="1">
      <alignment horizontal="center" vertical="center" wrapText="1"/>
      <protection locked="0"/>
    </xf>
    <xf numFmtId="1" fontId="5" fillId="0" borderId="12" xfId="0" applyNumberFormat="1" applyFont="1" applyBorder="1" applyAlignment="1" applyProtection="1">
      <alignment horizontal="center" vertical="center" wrapText="1"/>
      <protection locked="0"/>
    </xf>
    <xf numFmtId="2" fontId="5" fillId="0" borderId="5" xfId="0" applyNumberFormat="1" applyFont="1" applyBorder="1" applyAlignment="1" applyProtection="1">
      <alignment horizontal="center" vertical="center" wrapText="1"/>
      <protection locked="0"/>
    </xf>
    <xf numFmtId="169" fontId="5" fillId="0" borderId="5" xfId="0" applyNumberFormat="1" applyFont="1" applyBorder="1" applyAlignment="1" applyProtection="1">
      <alignment horizontal="center" vertical="center" wrapText="1"/>
      <protection locked="0"/>
    </xf>
    <xf numFmtId="9" fontId="5" fillId="0" borderId="5" xfId="2" applyFont="1" applyFill="1" applyBorder="1" applyAlignment="1" applyProtection="1">
      <alignment horizontal="center" vertical="center" wrapText="1"/>
      <protection locked="0"/>
    </xf>
    <xf numFmtId="165" fontId="5" fillId="0" borderId="5" xfId="2" applyNumberFormat="1" applyFont="1" applyFill="1" applyBorder="1" applyAlignment="1" applyProtection="1">
      <alignment horizontal="center" vertical="center" wrapText="1"/>
      <protection locked="0"/>
    </xf>
    <xf numFmtId="9" fontId="5" fillId="0" borderId="5" xfId="0" applyNumberFormat="1" applyFont="1" applyBorder="1" applyAlignment="1" applyProtection="1">
      <alignment horizontal="center" vertical="center" wrapText="1"/>
      <protection locked="0"/>
    </xf>
    <xf numFmtId="2" fontId="5" fillId="0" borderId="12" xfId="0" applyNumberFormat="1" applyFont="1" applyBorder="1" applyAlignment="1" applyProtection="1">
      <alignment horizontal="center" vertical="center" wrapText="1"/>
      <protection locked="0"/>
    </xf>
    <xf numFmtId="1" fontId="22" fillId="0" borderId="5" xfId="0" applyNumberFormat="1" applyFont="1" applyBorder="1" applyAlignment="1" applyProtection="1">
      <alignment horizontal="center" vertical="top" wrapText="1"/>
      <protection locked="0"/>
    </xf>
    <xf numFmtId="3" fontId="22" fillId="0" borderId="5" xfId="0" applyNumberFormat="1" applyFont="1" applyBorder="1" applyAlignment="1" applyProtection="1">
      <alignment horizontal="center" vertical="top" wrapText="1"/>
      <protection locked="0"/>
    </xf>
    <xf numFmtId="0" fontId="22" fillId="0" borderId="5" xfId="0" applyFont="1" applyBorder="1" applyAlignment="1" applyProtection="1">
      <alignment horizontal="center" vertical="top" wrapText="1"/>
      <protection locked="0"/>
    </xf>
    <xf numFmtId="3" fontId="23" fillId="0" borderId="5" xfId="0" applyNumberFormat="1" applyFont="1" applyBorder="1" applyAlignment="1" applyProtection="1">
      <alignment horizontal="center" vertical="top" wrapText="1"/>
      <protection locked="0"/>
    </xf>
    <xf numFmtId="2" fontId="22" fillId="0" borderId="5" xfId="0" applyNumberFormat="1" applyFont="1" applyBorder="1" applyAlignment="1" applyProtection="1">
      <alignment horizontal="center" vertical="top" wrapText="1"/>
      <protection locked="0"/>
    </xf>
    <xf numFmtId="3" fontId="22" fillId="0" borderId="12" xfId="0" applyNumberFormat="1" applyFont="1" applyBorder="1" applyAlignment="1" applyProtection="1">
      <alignment horizontal="center" vertical="top" wrapText="1"/>
      <protection locked="0"/>
    </xf>
    <xf numFmtId="1" fontId="23" fillId="0" borderId="5" xfId="0" applyNumberFormat="1" applyFont="1" applyBorder="1" applyAlignment="1" applyProtection="1">
      <alignment horizontal="center" vertical="top" wrapText="1"/>
      <protection locked="0"/>
    </xf>
    <xf numFmtId="164" fontId="23" fillId="0" borderId="5" xfId="0" applyNumberFormat="1" applyFont="1" applyBorder="1" applyAlignment="1" applyProtection="1">
      <alignment horizontal="center" vertical="top" wrapText="1"/>
      <protection locked="0"/>
    </xf>
    <xf numFmtId="2" fontId="23" fillId="0" borderId="5" xfId="0" applyNumberFormat="1" applyFont="1" applyBorder="1" applyAlignment="1" applyProtection="1">
      <alignment horizontal="center" vertical="top" wrapText="1"/>
      <protection locked="0"/>
    </xf>
    <xf numFmtId="1" fontId="22" fillId="0" borderId="5" xfId="0" applyNumberFormat="1" applyFont="1" applyBorder="1" applyAlignment="1" applyProtection="1">
      <alignment horizontal="center" vertical="center" wrapText="1"/>
      <protection locked="0"/>
    </xf>
    <xf numFmtId="0" fontId="7" fillId="9" borderId="5" xfId="0" applyFont="1" applyFill="1" applyBorder="1" applyAlignment="1" applyProtection="1">
      <alignment horizontal="center" vertical="center" wrapText="1"/>
      <protection locked="0"/>
    </xf>
    <xf numFmtId="9" fontId="8" fillId="2" borderId="10" xfId="0" applyNumberFormat="1" applyFont="1" applyFill="1" applyBorder="1" applyAlignment="1">
      <alignment horizontal="center" vertical="center" wrapText="1"/>
    </xf>
    <xf numFmtId="0" fontId="8" fillId="2" borderId="10" xfId="0" applyFont="1" applyFill="1" applyBorder="1" applyAlignment="1">
      <alignment horizontal="center" vertical="center" wrapText="1"/>
    </xf>
    <xf numFmtId="3" fontId="22" fillId="0" borderId="5" xfId="0" applyNumberFormat="1" applyFont="1" applyBorder="1" applyAlignment="1" applyProtection="1">
      <alignment horizontal="center" vertical="center" wrapText="1"/>
      <protection locked="0"/>
    </xf>
    <xf numFmtId="0" fontId="22" fillId="0" borderId="5" xfId="0" applyFont="1" applyBorder="1" applyAlignment="1" applyProtection="1">
      <alignment horizontal="center" vertical="center" wrapText="1"/>
      <protection locked="0"/>
    </xf>
    <xf numFmtId="167" fontId="8" fillId="2" borderId="10" xfId="0" applyNumberFormat="1" applyFont="1" applyFill="1" applyBorder="1" applyAlignment="1">
      <alignment horizontal="center" vertical="center" wrapText="1"/>
    </xf>
    <xf numFmtId="164" fontId="22" fillId="0" borderId="5" xfId="0" applyNumberFormat="1" applyFont="1" applyBorder="1" applyAlignment="1" applyProtection="1">
      <alignment horizontal="center" vertical="center" wrapText="1"/>
      <protection locked="0"/>
    </xf>
    <xf numFmtId="0" fontId="9" fillId="8" borderId="5" xfId="0" applyFont="1" applyFill="1" applyBorder="1" applyAlignment="1" applyProtection="1">
      <alignment horizontal="center" vertical="center" wrapText="1"/>
      <protection locked="0"/>
    </xf>
    <xf numFmtId="0" fontId="16" fillId="9" borderId="5" xfId="0" applyFont="1" applyFill="1" applyBorder="1" applyAlignment="1" applyProtection="1">
      <alignment horizontal="center" vertical="center" wrapText="1"/>
      <protection locked="0"/>
    </xf>
    <xf numFmtId="4" fontId="22" fillId="0" borderId="5" xfId="0" applyNumberFormat="1" applyFont="1" applyBorder="1" applyAlignment="1" applyProtection="1">
      <alignment horizontal="center" vertical="center" wrapText="1"/>
      <protection locked="0"/>
    </xf>
    <xf numFmtId="2" fontId="22" fillId="0" borderId="5" xfId="0" applyNumberFormat="1" applyFont="1" applyBorder="1" applyAlignment="1" applyProtection="1">
      <alignment horizontal="center" vertical="center" wrapText="1"/>
      <protection locked="0"/>
    </xf>
    <xf numFmtId="0" fontId="11" fillId="2" borderId="10" xfId="0" applyFont="1" applyFill="1" applyBorder="1" applyAlignment="1">
      <alignment horizontal="center" vertical="center" wrapText="1"/>
    </xf>
    <xf numFmtId="0" fontId="22" fillId="0" borderId="12" xfId="0" applyFont="1" applyBorder="1" applyAlignment="1" applyProtection="1">
      <alignment horizontal="center" vertical="center" wrapText="1"/>
      <protection locked="0"/>
    </xf>
    <xf numFmtId="3" fontId="22" fillId="0" borderId="12" xfId="0" applyNumberFormat="1" applyFont="1" applyBorder="1" applyAlignment="1" applyProtection="1">
      <alignment horizontal="center" vertical="center" wrapText="1"/>
      <protection locked="0"/>
    </xf>
    <xf numFmtId="165" fontId="6" fillId="8" borderId="12" xfId="2" applyNumberFormat="1" applyFont="1" applyFill="1" applyBorder="1" applyAlignment="1">
      <alignment horizontal="center" vertical="center" wrapText="1"/>
    </xf>
    <xf numFmtId="0" fontId="8" fillId="2" borderId="13" xfId="0" applyFont="1" applyFill="1" applyBorder="1" applyAlignment="1">
      <alignment horizontal="center" vertical="center" wrapText="1"/>
    </xf>
    <xf numFmtId="2" fontId="6" fillId="0" borderId="5" xfId="0" applyNumberFormat="1" applyFont="1" applyBorder="1" applyAlignment="1" applyProtection="1">
      <alignment horizontal="center" vertical="center" wrapText="1"/>
      <protection locked="0"/>
    </xf>
    <xf numFmtId="164" fontId="6" fillId="0" borderId="5" xfId="0" applyNumberFormat="1" applyFont="1" applyBorder="1" applyAlignment="1" applyProtection="1">
      <alignment horizontal="center" vertical="center" wrapText="1"/>
      <protection locked="0"/>
    </xf>
    <xf numFmtId="3" fontId="6" fillId="0" borderId="5" xfId="0" applyNumberFormat="1" applyFont="1" applyBorder="1" applyAlignment="1" applyProtection="1">
      <alignment horizontal="center" vertical="center" wrapText="1"/>
      <protection locked="0"/>
    </xf>
    <xf numFmtId="0" fontId="19" fillId="8" borderId="5" xfId="0" applyFont="1" applyFill="1" applyBorder="1" applyAlignment="1" applyProtection="1">
      <alignment horizontal="center" vertical="center" wrapText="1"/>
      <protection locked="0"/>
    </xf>
    <xf numFmtId="169" fontId="6" fillId="0" borderId="5" xfId="0" applyNumberFormat="1" applyFont="1" applyBorder="1" applyAlignment="1" applyProtection="1">
      <alignment horizontal="center" vertical="center" wrapText="1"/>
      <protection locked="0"/>
    </xf>
    <xf numFmtId="164" fontId="6" fillId="0" borderId="12" xfId="0" applyNumberFormat="1" applyFont="1" applyBorder="1" applyAlignment="1" applyProtection="1">
      <alignment horizontal="center" vertical="center" wrapText="1"/>
      <protection locked="0"/>
    </xf>
    <xf numFmtId="1" fontId="6" fillId="0" borderId="5" xfId="0" applyNumberFormat="1" applyFont="1" applyBorder="1" applyAlignment="1" applyProtection="1">
      <alignment horizontal="center" vertical="center" wrapText="1"/>
      <protection locked="0"/>
    </xf>
    <xf numFmtId="9" fontId="6" fillId="0" borderId="5" xfId="0" applyNumberFormat="1" applyFont="1" applyBorder="1" applyAlignment="1" applyProtection="1">
      <alignment horizontal="center" vertical="center" wrapText="1"/>
      <protection locked="0"/>
    </xf>
    <xf numFmtId="9" fontId="22" fillId="0" borderId="5" xfId="0" applyNumberFormat="1" applyFont="1" applyBorder="1" applyAlignment="1" applyProtection="1">
      <alignment horizontal="center" vertical="center" wrapText="1"/>
      <protection locked="0"/>
    </xf>
    <xf numFmtId="1" fontId="22" fillId="0" borderId="12" xfId="0" applyNumberFormat="1" applyFont="1" applyBorder="1" applyAlignment="1" applyProtection="1">
      <alignment horizontal="center" vertical="center" wrapText="1"/>
      <protection locked="0"/>
    </xf>
    <xf numFmtId="0" fontId="6" fillId="0" borderId="12" xfId="0" applyFont="1" applyBorder="1" applyAlignment="1" applyProtection="1">
      <alignment horizontal="center" vertical="center" wrapText="1"/>
      <protection locked="0"/>
    </xf>
    <xf numFmtId="0" fontId="7" fillId="9" borderId="12" xfId="0" applyFont="1" applyFill="1" applyBorder="1" applyAlignment="1" applyProtection="1">
      <alignment horizontal="center" vertical="center" wrapText="1"/>
      <protection locked="0"/>
    </xf>
    <xf numFmtId="0" fontId="20" fillId="2" borderId="10" xfId="0" applyFont="1" applyFill="1" applyBorder="1" applyAlignment="1">
      <alignment horizontal="center" vertical="center" wrapText="1"/>
    </xf>
    <xf numFmtId="9" fontId="6" fillId="0" borderId="12" xfId="0" applyNumberFormat="1" applyFont="1" applyBorder="1" applyAlignment="1" applyProtection="1">
      <alignment horizontal="center" vertical="center" wrapText="1"/>
      <protection locked="0"/>
    </xf>
    <xf numFmtId="0" fontId="20" fillId="2" borderId="13" xfId="0" applyFont="1" applyFill="1" applyBorder="1" applyAlignment="1">
      <alignment horizontal="center" vertical="center" wrapText="1"/>
    </xf>
    <xf numFmtId="0" fontId="10" fillId="8" borderId="5" xfId="0" applyFont="1" applyFill="1" applyBorder="1" applyAlignment="1" applyProtection="1">
      <alignment horizontal="center" vertical="center" wrapText="1"/>
      <protection locked="0"/>
    </xf>
    <xf numFmtId="1" fontId="21" fillId="0" borderId="12" xfId="0" applyNumberFormat="1" applyFont="1" applyBorder="1" applyAlignment="1" applyProtection="1">
      <alignment horizontal="center" vertical="center"/>
      <protection locked="0"/>
    </xf>
    <xf numFmtId="2" fontId="21" fillId="0" borderId="12" xfId="0" applyNumberFormat="1" applyFont="1" applyBorder="1" applyAlignment="1" applyProtection="1">
      <alignment horizontal="center" vertical="center"/>
      <protection locked="0"/>
    </xf>
    <xf numFmtId="0" fontId="21" fillId="9" borderId="12" xfId="0" applyFont="1" applyFill="1" applyBorder="1" applyAlignment="1" applyProtection="1">
      <alignment vertical="center"/>
      <protection locked="0"/>
    </xf>
    <xf numFmtId="0" fontId="21" fillId="0" borderId="13" xfId="0" applyFont="1" applyBorder="1" applyAlignment="1">
      <alignment vertical="center"/>
    </xf>
    <xf numFmtId="0" fontId="6" fillId="2" borderId="5" xfId="0" applyFont="1" applyFill="1" applyBorder="1" applyAlignment="1" applyProtection="1">
      <alignment vertical="center" wrapText="1"/>
      <protection locked="0"/>
    </xf>
    <xf numFmtId="0" fontId="22" fillId="0" borderId="5" xfId="0" applyFont="1" applyBorder="1" applyAlignment="1" applyProtection="1">
      <alignment vertical="center" wrapText="1"/>
      <protection locked="0"/>
    </xf>
    <xf numFmtId="0" fontId="6" fillId="2" borderId="12" xfId="0" applyFont="1" applyFill="1" applyBorder="1" applyAlignment="1" applyProtection="1">
      <alignment vertical="center" wrapText="1"/>
      <protection locked="0"/>
    </xf>
    <xf numFmtId="0" fontId="6" fillId="0" borderId="5" xfId="0" applyFont="1" applyBorder="1" applyAlignment="1" applyProtection="1">
      <alignment vertical="center" wrapText="1"/>
      <protection locked="0"/>
    </xf>
    <xf numFmtId="0" fontId="6" fillId="0" borderId="12" xfId="0" applyFont="1" applyBorder="1" applyAlignment="1" applyProtection="1">
      <alignment vertical="center" wrapText="1"/>
      <protection locked="0"/>
    </xf>
    <xf numFmtId="0" fontId="21" fillId="0" borderId="12" xfId="0" applyFont="1" applyBorder="1" applyAlignment="1" applyProtection="1">
      <alignment vertical="center"/>
      <protection locked="0"/>
    </xf>
    <xf numFmtId="0" fontId="13" fillId="4" borderId="0" xfId="0" applyFont="1" applyFill="1" applyAlignment="1">
      <alignment horizontal="center" vertical="center" wrapText="1"/>
    </xf>
    <xf numFmtId="0" fontId="13" fillId="4" borderId="0" xfId="0" applyFont="1" applyFill="1" applyAlignment="1">
      <alignment horizontal="center" vertical="center"/>
    </xf>
    <xf numFmtId="1" fontId="13" fillId="4" borderId="0" xfId="0" applyNumberFormat="1" applyFont="1" applyFill="1" applyAlignment="1">
      <alignment horizontal="center" vertical="center"/>
    </xf>
    <xf numFmtId="49" fontId="12" fillId="10" borderId="0" xfId="0" applyNumberFormat="1" applyFont="1" applyFill="1" applyAlignment="1">
      <alignment horizontal="center" vertical="center"/>
    </xf>
    <xf numFmtId="0" fontId="24" fillId="10" borderId="5" xfId="0" applyFont="1" applyFill="1" applyBorder="1" applyAlignment="1" applyProtection="1">
      <alignment horizontal="center" vertical="center" wrapText="1"/>
      <protection locked="0"/>
    </xf>
    <xf numFmtId="43" fontId="6" fillId="0" borderId="5" xfId="1" applyFont="1" applyFill="1" applyBorder="1" applyAlignment="1" applyProtection="1">
      <alignment horizontal="center" vertical="center" wrapText="1"/>
      <protection locked="0"/>
    </xf>
    <xf numFmtId="43" fontId="6" fillId="0" borderId="14" xfId="1" applyFont="1" applyFill="1" applyBorder="1" applyAlignment="1" applyProtection="1">
      <alignment horizontal="center" vertical="center" wrapText="1"/>
      <protection locked="0"/>
    </xf>
    <xf numFmtId="49" fontId="12" fillId="10" borderId="5" xfId="0" applyNumberFormat="1" applyFont="1" applyFill="1" applyBorder="1" applyAlignment="1">
      <alignment horizontal="center" vertical="center"/>
    </xf>
    <xf numFmtId="170" fontId="0" fillId="0" borderId="0" xfId="1" applyNumberFormat="1" applyFont="1" applyAlignment="1">
      <alignment horizontal="center" vertical="center"/>
    </xf>
    <xf numFmtId="170" fontId="6" fillId="0" borderId="5" xfId="1" applyNumberFormat="1" applyFont="1" applyFill="1" applyBorder="1" applyAlignment="1" applyProtection="1">
      <alignment horizontal="center" vertical="center" wrapText="1"/>
      <protection locked="0"/>
    </xf>
    <xf numFmtId="170" fontId="5" fillId="0" borderId="5" xfId="1" applyNumberFormat="1" applyFont="1" applyFill="1" applyBorder="1" applyAlignment="1" applyProtection="1">
      <alignment horizontal="center" vertical="center" wrapText="1"/>
      <protection locked="0"/>
    </xf>
    <xf numFmtId="9" fontId="0" fillId="0" borderId="0" xfId="2" applyFont="1" applyAlignment="1">
      <alignment vertical="center"/>
    </xf>
    <xf numFmtId="10" fontId="0" fillId="0" borderId="0" xfId="2" applyNumberFormat="1" applyFont="1" applyAlignment="1">
      <alignment horizontal="left" vertical="center" wrapText="1"/>
    </xf>
    <xf numFmtId="10" fontId="0" fillId="0" borderId="0" xfId="2" applyNumberFormat="1" applyFont="1" applyAlignment="1">
      <alignment vertical="center"/>
    </xf>
    <xf numFmtId="0" fontId="22" fillId="0" borderId="5" xfId="0" applyFont="1" applyBorder="1" applyAlignment="1">
      <alignment vertical="top" wrapText="1"/>
    </xf>
    <xf numFmtId="9" fontId="22" fillId="12" borderId="5" xfId="2" applyFont="1" applyFill="1" applyBorder="1" applyAlignment="1">
      <alignment horizontal="center" vertical="top" wrapText="1"/>
    </xf>
    <xf numFmtId="0" fontId="28" fillId="12" borderId="5" xfId="0" applyFont="1" applyFill="1" applyBorder="1" applyAlignment="1" applyProtection="1">
      <alignment horizontal="center" vertical="top" wrapText="1"/>
      <protection locked="0"/>
    </xf>
    <xf numFmtId="0" fontId="32" fillId="12" borderId="5" xfId="0" applyFont="1" applyFill="1" applyBorder="1" applyAlignment="1" applyProtection="1">
      <alignment horizontal="center" vertical="top" wrapText="1"/>
      <protection locked="0"/>
    </xf>
    <xf numFmtId="0" fontId="22" fillId="0" borderId="5" xfId="0" applyFont="1" applyBorder="1" applyAlignment="1">
      <alignment horizontal="left" vertical="top" wrapText="1" indent="1"/>
    </xf>
    <xf numFmtId="0" fontId="33" fillId="12" borderId="5" xfId="0" applyFont="1" applyFill="1" applyBorder="1" applyAlignment="1" applyProtection="1">
      <alignment horizontal="center" vertical="top" wrapText="1"/>
      <protection locked="0"/>
    </xf>
    <xf numFmtId="0" fontId="29" fillId="12" borderId="5" xfId="0" applyFont="1" applyFill="1" applyBorder="1" applyAlignment="1" applyProtection="1">
      <alignment horizontal="center" vertical="top" wrapText="1"/>
      <protection locked="0"/>
    </xf>
    <xf numFmtId="0" fontId="22" fillId="0" borderId="5" xfId="0" applyFont="1" applyBorder="1" applyAlignment="1">
      <alignment horizontal="left" vertical="top" wrapText="1"/>
    </xf>
    <xf numFmtId="0" fontId="22" fillId="2" borderId="5" xfId="0" applyFont="1" applyFill="1" applyBorder="1" applyAlignment="1">
      <alignment vertical="top" wrapText="1"/>
    </xf>
    <xf numFmtId="9" fontId="22" fillId="12" borderId="5" xfId="2" applyFont="1" applyFill="1" applyBorder="1" applyAlignment="1" applyProtection="1">
      <alignment horizontal="center" vertical="top" wrapText="1"/>
      <protection locked="0"/>
    </xf>
    <xf numFmtId="1" fontId="23" fillId="0" borderId="5" xfId="0" applyNumberFormat="1" applyFont="1" applyBorder="1" applyAlignment="1" applyProtection="1">
      <alignment horizontal="center" vertical="center" wrapText="1"/>
      <protection locked="0"/>
    </xf>
    <xf numFmtId="0" fontId="22" fillId="0" borderId="5" xfId="0" applyFont="1" applyBorder="1" applyAlignment="1">
      <alignment horizontal="left" vertical="top" wrapText="1" indent="2"/>
    </xf>
    <xf numFmtId="0" fontId="30" fillId="12" borderId="5" xfId="0" applyFont="1" applyFill="1" applyBorder="1" applyAlignment="1" applyProtection="1">
      <alignment horizontal="center" vertical="top" wrapText="1"/>
      <protection locked="0"/>
    </xf>
    <xf numFmtId="0" fontId="34" fillId="12" borderId="5" xfId="0" applyFont="1" applyFill="1" applyBorder="1" applyAlignment="1" applyProtection="1">
      <alignment horizontal="center" vertical="top" wrapText="1"/>
      <protection locked="0"/>
    </xf>
    <xf numFmtId="0" fontId="31" fillId="12" borderId="5" xfId="0" applyFont="1" applyFill="1" applyBorder="1" applyAlignment="1" applyProtection="1">
      <alignment horizontal="center" vertical="top" wrapText="1"/>
      <protection locked="0"/>
    </xf>
    <xf numFmtId="169" fontId="23" fillId="0" borderId="5" xfId="0" applyNumberFormat="1" applyFont="1" applyBorder="1" applyAlignment="1" applyProtection="1">
      <alignment horizontal="center" vertical="top" wrapText="1"/>
      <protection locked="0"/>
    </xf>
    <xf numFmtId="0" fontId="27" fillId="12" borderId="5" xfId="0" applyFont="1" applyFill="1" applyBorder="1" applyAlignment="1" applyProtection="1">
      <alignment horizontal="center" vertical="top" wrapText="1"/>
      <protection locked="0"/>
    </xf>
    <xf numFmtId="0" fontId="23" fillId="0" borderId="5" xfId="0" applyFont="1" applyBorder="1" applyAlignment="1">
      <alignment horizontal="left" vertical="top" wrapText="1"/>
    </xf>
    <xf numFmtId="0" fontId="22" fillId="2" borderId="5" xfId="0" applyFont="1" applyFill="1" applyBorder="1" applyAlignment="1">
      <alignment horizontal="left" vertical="top" wrapText="1" indent="1"/>
    </xf>
    <xf numFmtId="165" fontId="22" fillId="12" borderId="5" xfId="0" applyNumberFormat="1" applyFont="1" applyFill="1" applyBorder="1" applyAlignment="1">
      <alignment horizontal="center" vertical="top" wrapText="1"/>
    </xf>
    <xf numFmtId="0" fontId="13" fillId="4" borderId="15" xfId="0" applyFont="1" applyFill="1" applyBorder="1" applyAlignment="1">
      <alignment vertical="center"/>
    </xf>
    <xf numFmtId="0" fontId="13" fillId="4" borderId="15" xfId="0" applyFont="1" applyFill="1" applyBorder="1" applyAlignment="1">
      <alignment vertical="top"/>
    </xf>
    <xf numFmtId="1" fontId="13" fillId="4" borderId="15" xfId="0" applyNumberFormat="1" applyFont="1" applyFill="1" applyBorder="1" applyAlignment="1">
      <alignment horizontal="left" vertical="top"/>
    </xf>
    <xf numFmtId="0" fontId="13" fillId="4" borderId="15" xfId="0" applyFont="1" applyFill="1" applyBorder="1" applyAlignment="1">
      <alignment horizontal="left" vertical="top"/>
    </xf>
    <xf numFmtId="0" fontId="13" fillId="4" borderId="15" xfId="0" applyFont="1" applyFill="1" applyBorder="1" applyAlignment="1">
      <alignment horizontal="left" vertical="top" wrapText="1"/>
    </xf>
    <xf numFmtId="0" fontId="26" fillId="0" borderId="10" xfId="0" applyFont="1" applyBorder="1" applyAlignment="1">
      <alignment horizontal="center" vertical="top" wrapText="1"/>
    </xf>
    <xf numFmtId="0" fontId="23" fillId="0" borderId="9" xfId="0" applyFont="1" applyBorder="1" applyAlignment="1">
      <alignment horizontal="left" vertical="center" wrapText="1"/>
    </xf>
    <xf numFmtId="0" fontId="23" fillId="0" borderId="9" xfId="0" applyFont="1" applyBorder="1" applyAlignment="1">
      <alignment vertical="center" wrapText="1"/>
    </xf>
    <xf numFmtId="0" fontId="26" fillId="2" borderId="10" xfId="0" applyFont="1" applyFill="1" applyBorder="1" applyAlignment="1">
      <alignment horizontal="center" vertical="top" wrapText="1"/>
    </xf>
    <xf numFmtId="0" fontId="22" fillId="0" borderId="12" xfId="0" applyFont="1" applyBorder="1" applyAlignment="1">
      <alignment horizontal="left" vertical="top" wrapText="1" indent="1"/>
    </xf>
    <xf numFmtId="1" fontId="23" fillId="0" borderId="12" xfId="0" applyNumberFormat="1" applyFont="1" applyBorder="1" applyAlignment="1" applyProtection="1">
      <alignment horizontal="center" vertical="top" wrapText="1"/>
      <protection locked="0"/>
    </xf>
    <xf numFmtId="9" fontId="22" fillId="12" borderId="12" xfId="2" applyFont="1" applyFill="1" applyBorder="1" applyAlignment="1">
      <alignment horizontal="center" vertical="top" wrapText="1"/>
    </xf>
    <xf numFmtId="0" fontId="29" fillId="12" borderId="12" xfId="0" applyFont="1" applyFill="1" applyBorder="1" applyAlignment="1" applyProtection="1">
      <alignment horizontal="center" vertical="top" wrapText="1"/>
      <protection locked="0"/>
    </xf>
    <xf numFmtId="0" fontId="26" fillId="0" borderId="13" xfId="0" applyFont="1" applyBorder="1" applyAlignment="1">
      <alignment horizontal="center" vertical="top" wrapText="1"/>
    </xf>
    <xf numFmtId="0" fontId="22" fillId="0" borderId="12" xfId="0" applyFont="1" applyBorder="1" applyAlignment="1" applyProtection="1">
      <alignment horizontal="center" vertical="top" wrapText="1"/>
      <protection locked="0"/>
    </xf>
    <xf numFmtId="0" fontId="28" fillId="12" borderId="12" xfId="0" applyFont="1" applyFill="1" applyBorder="1" applyAlignment="1" applyProtection="1">
      <alignment horizontal="center" vertical="top" wrapText="1"/>
      <protection locked="0"/>
    </xf>
    <xf numFmtId="9" fontId="22" fillId="12" borderId="5" xfId="2" applyFont="1" applyFill="1" applyBorder="1" applyAlignment="1">
      <alignment horizontal="center" vertical="center" wrapText="1"/>
    </xf>
    <xf numFmtId="166" fontId="22" fillId="0" borderId="5" xfId="0" applyNumberFormat="1" applyFont="1" applyBorder="1" applyAlignment="1">
      <alignment horizontal="center" vertical="center"/>
    </xf>
    <xf numFmtId="166" fontId="22" fillId="0" borderId="5" xfId="0" applyNumberFormat="1" applyFont="1" applyBorder="1" applyAlignment="1">
      <alignment horizontal="center"/>
    </xf>
    <xf numFmtId="166" fontId="22" fillId="0" borderId="5" xfId="0" applyNumberFormat="1" applyFont="1" applyBorder="1" applyAlignment="1">
      <alignment horizontal="center" wrapText="1"/>
    </xf>
    <xf numFmtId="9" fontId="23" fillId="0" borderId="5" xfId="2" applyFont="1" applyFill="1" applyBorder="1" applyAlignment="1" applyProtection="1">
      <alignment horizontal="center" vertical="top" wrapText="1"/>
      <protection locked="0"/>
    </xf>
    <xf numFmtId="10" fontId="23" fillId="0" borderId="5" xfId="2" applyNumberFormat="1" applyFont="1" applyFill="1" applyBorder="1" applyAlignment="1" applyProtection="1">
      <alignment horizontal="center" vertical="top" wrapText="1"/>
      <protection locked="0"/>
    </xf>
    <xf numFmtId="9" fontId="23" fillId="0" borderId="12" xfId="2" applyFont="1" applyFill="1" applyBorder="1" applyAlignment="1" applyProtection="1">
      <alignment horizontal="center" vertical="top" wrapText="1"/>
      <protection locked="0"/>
    </xf>
    <xf numFmtId="10" fontId="22" fillId="0" borderId="5" xfId="2" applyNumberFormat="1" applyFont="1" applyFill="1" applyBorder="1" applyAlignment="1" applyProtection="1">
      <alignment horizontal="center" vertical="top" wrapText="1"/>
      <protection locked="0"/>
    </xf>
    <xf numFmtId="169" fontId="22" fillId="0" borderId="5" xfId="0" applyNumberFormat="1" applyFont="1" applyBorder="1" applyAlignment="1" applyProtection="1">
      <alignment horizontal="center" vertical="top" wrapText="1"/>
      <protection locked="0"/>
    </xf>
    <xf numFmtId="0" fontId="6" fillId="0" borderId="5" xfId="0" applyFont="1" applyBorder="1" applyAlignment="1">
      <alignment vertical="top" wrapText="1"/>
    </xf>
    <xf numFmtId="1" fontId="5" fillId="0" borderId="5" xfId="0" applyNumberFormat="1" applyFont="1" applyBorder="1" applyAlignment="1" applyProtection="1">
      <alignment horizontal="center" vertical="top" wrapText="1"/>
      <protection locked="0"/>
    </xf>
    <xf numFmtId="9" fontId="6" fillId="15" borderId="5" xfId="2" applyFont="1" applyFill="1" applyBorder="1" applyAlignment="1">
      <alignment horizontal="center" vertical="top" wrapText="1"/>
    </xf>
    <xf numFmtId="0" fontId="9" fillId="15" borderId="5" xfId="0" applyFont="1" applyFill="1" applyBorder="1" applyAlignment="1" applyProtection="1">
      <alignment horizontal="center" vertical="top" wrapText="1"/>
      <protection locked="0"/>
    </xf>
    <xf numFmtId="0" fontId="6" fillId="0" borderId="5" xfId="0" applyFont="1" applyBorder="1" applyAlignment="1" applyProtection="1">
      <alignment horizontal="center" vertical="top" wrapText="1"/>
      <protection locked="0"/>
    </xf>
    <xf numFmtId="0" fontId="6" fillId="15" borderId="5" xfId="0" applyFont="1" applyFill="1" applyBorder="1" applyAlignment="1">
      <alignment vertical="top"/>
    </xf>
    <xf numFmtId="2" fontId="5" fillId="15" borderId="5" xfId="0" applyNumberFormat="1" applyFont="1" applyFill="1" applyBorder="1" applyAlignment="1" applyProtection="1">
      <alignment horizontal="center" vertical="top" wrapText="1"/>
      <protection locked="0"/>
    </xf>
    <xf numFmtId="0" fontId="6" fillId="15" borderId="5" xfId="0" applyFont="1" applyFill="1" applyBorder="1" applyAlignment="1" applyProtection="1">
      <alignment horizontal="center" vertical="top" wrapText="1"/>
      <protection locked="0"/>
    </xf>
    <xf numFmtId="0" fontId="6" fillId="0" borderId="5" xfId="0" applyFont="1" applyBorder="1" applyAlignment="1">
      <alignment horizontal="left" vertical="top" wrapText="1"/>
    </xf>
    <xf numFmtId="0" fontId="6" fillId="0" borderId="5" xfId="0" applyFont="1" applyBorder="1" applyAlignment="1">
      <alignment horizontal="left" vertical="top" wrapText="1" indent="1"/>
    </xf>
    <xf numFmtId="1" fontId="6" fillId="0" borderId="5" xfId="0" applyNumberFormat="1" applyFont="1" applyBorder="1" applyAlignment="1" applyProtection="1">
      <alignment horizontal="center" vertical="top" wrapText="1"/>
      <protection locked="0"/>
    </xf>
    <xf numFmtId="2" fontId="5" fillId="0" borderId="5" xfId="0" applyNumberFormat="1" applyFont="1" applyBorder="1" applyAlignment="1" applyProtection="1">
      <alignment horizontal="center" vertical="top" wrapText="1"/>
      <protection locked="0"/>
    </xf>
    <xf numFmtId="0" fontId="19" fillId="15" borderId="5" xfId="0" applyFont="1" applyFill="1" applyBorder="1" applyAlignment="1" applyProtection="1">
      <alignment horizontal="center" vertical="top" wrapText="1"/>
      <protection locked="0"/>
    </xf>
    <xf numFmtId="0" fontId="6" fillId="15" borderId="5" xfId="0" applyFont="1" applyFill="1" applyBorder="1" applyAlignment="1">
      <alignment horizontal="left" vertical="top" wrapText="1" indent="1"/>
    </xf>
    <xf numFmtId="0" fontId="6" fillId="0" borderId="5" xfId="0" applyFont="1" applyBorder="1" applyAlignment="1">
      <alignment horizontal="left" vertical="top" wrapText="1" indent="2"/>
    </xf>
    <xf numFmtId="0" fontId="8" fillId="0" borderId="10" xfId="0" applyFont="1" applyBorder="1" applyAlignment="1">
      <alignment horizontal="center" vertical="top" wrapText="1"/>
    </xf>
    <xf numFmtId="0" fontId="8" fillId="15" borderId="10" xfId="0" applyFont="1" applyFill="1" applyBorder="1" applyAlignment="1">
      <alignment horizontal="center" vertical="top" wrapText="1"/>
    </xf>
    <xf numFmtId="0" fontId="5" fillId="0" borderId="9" xfId="0" applyFont="1" applyBorder="1" applyAlignment="1">
      <alignment horizontal="left" vertical="top" wrapText="1"/>
    </xf>
    <xf numFmtId="0" fontId="5" fillId="0" borderId="9" xfId="0" applyFont="1" applyBorder="1" applyAlignment="1">
      <alignment vertical="top" wrapText="1"/>
    </xf>
    <xf numFmtId="0" fontId="8" fillId="0" borderId="10" xfId="0" applyFont="1" applyBorder="1" applyAlignment="1">
      <alignment horizontal="center" vertical="top"/>
    </xf>
    <xf numFmtId="0" fontId="8" fillId="15" borderId="10" xfId="0" applyFont="1" applyFill="1" applyBorder="1" applyAlignment="1">
      <alignment horizontal="center" vertical="top"/>
    </xf>
    <xf numFmtId="0" fontId="6" fillId="0" borderId="12" xfId="0" applyFont="1" applyBorder="1" applyAlignment="1">
      <alignment horizontal="left" vertical="top" wrapText="1" indent="2"/>
    </xf>
    <xf numFmtId="0" fontId="6" fillId="0" borderId="12" xfId="0" applyFont="1" applyBorder="1" applyAlignment="1">
      <alignment vertical="top" wrapText="1"/>
    </xf>
    <xf numFmtId="2" fontId="5" fillId="0" borderId="12" xfId="0" applyNumberFormat="1" applyFont="1" applyBorder="1" applyAlignment="1" applyProtection="1">
      <alignment horizontal="center" vertical="top" wrapText="1"/>
      <protection locked="0"/>
    </xf>
    <xf numFmtId="0" fontId="6" fillId="0" borderId="12" xfId="0" applyFont="1" applyBorder="1" applyAlignment="1" applyProtection="1">
      <alignment horizontal="center" vertical="top" wrapText="1"/>
      <protection locked="0"/>
    </xf>
    <xf numFmtId="9" fontId="6" fillId="15" borderId="12" xfId="2" applyFont="1" applyFill="1" applyBorder="1" applyAlignment="1">
      <alignment horizontal="center" vertical="top" wrapText="1"/>
    </xf>
    <xf numFmtId="0" fontId="19" fillId="15" borderId="12" xfId="0" applyFont="1" applyFill="1" applyBorder="1" applyAlignment="1" applyProtection="1">
      <alignment horizontal="center" vertical="top" wrapText="1"/>
      <protection locked="0"/>
    </xf>
    <xf numFmtId="0" fontId="8" fillId="0" borderId="13" xfId="0" applyFont="1" applyBorder="1" applyAlignment="1">
      <alignment horizontal="center" vertical="top"/>
    </xf>
    <xf numFmtId="0" fontId="13" fillId="4" borderId="19" xfId="0" applyFont="1" applyFill="1" applyBorder="1" applyAlignment="1">
      <alignment horizontal="center" vertical="center"/>
    </xf>
    <xf numFmtId="0" fontId="13" fillId="4" borderId="20" xfId="0" applyFont="1" applyFill="1" applyBorder="1" applyAlignment="1">
      <alignment horizontal="center" vertical="center"/>
    </xf>
    <xf numFmtId="1" fontId="13" fillId="4" borderId="20" xfId="0" applyNumberFormat="1" applyFont="1" applyFill="1" applyBorder="1" applyAlignment="1">
      <alignment horizontal="center" vertical="center"/>
    </xf>
    <xf numFmtId="0" fontId="13" fillId="4" borderId="20" xfId="0" applyFont="1" applyFill="1" applyBorder="1" applyAlignment="1">
      <alignment horizontal="center" vertical="center" wrapText="1"/>
    </xf>
    <xf numFmtId="0" fontId="13" fillId="4" borderId="21" xfId="0" applyFont="1" applyFill="1" applyBorder="1" applyAlignment="1">
      <alignment horizontal="center" vertical="center"/>
    </xf>
    <xf numFmtId="0" fontId="6" fillId="0" borderId="12" xfId="0" applyFont="1" applyBorder="1" applyAlignment="1">
      <alignment horizontal="left" vertical="top" wrapText="1"/>
    </xf>
    <xf numFmtId="3" fontId="5" fillId="0" borderId="12" xfId="0" applyNumberFormat="1" applyFont="1" applyBorder="1" applyAlignment="1" applyProtection="1">
      <alignment horizontal="center" vertical="top" wrapText="1"/>
      <protection locked="0"/>
    </xf>
    <xf numFmtId="0" fontId="9" fillId="15" borderId="12" xfId="0" applyFont="1" applyFill="1" applyBorder="1" applyAlignment="1" applyProtection="1">
      <alignment horizontal="center" vertical="top" wrapText="1"/>
      <protection locked="0"/>
    </xf>
    <xf numFmtId="0" fontId="8" fillId="0" borderId="13" xfId="0" applyFont="1" applyBorder="1" applyAlignment="1">
      <alignment horizontal="center" vertical="top" wrapText="1"/>
    </xf>
    <xf numFmtId="0" fontId="5" fillId="0" borderId="11" xfId="0" applyFont="1" applyBorder="1" applyAlignment="1">
      <alignment horizontal="left" vertical="top" wrapText="1"/>
    </xf>
    <xf numFmtId="0" fontId="5" fillId="0" borderId="11" xfId="0" applyFont="1" applyBorder="1" applyAlignment="1">
      <alignment vertical="top" wrapText="1"/>
    </xf>
    <xf numFmtId="10" fontId="5" fillId="0" borderId="5" xfId="2" applyNumberFormat="1" applyFont="1" applyFill="1" applyBorder="1" applyAlignment="1" applyProtection="1">
      <alignment horizontal="center" vertical="top" wrapText="1"/>
      <protection locked="0"/>
    </xf>
    <xf numFmtId="10" fontId="5" fillId="0" borderId="12" xfId="2" applyNumberFormat="1" applyFont="1" applyFill="1" applyBorder="1" applyAlignment="1" applyProtection="1">
      <alignment horizontal="center" vertical="top" wrapText="1"/>
      <protection locked="0"/>
    </xf>
    <xf numFmtId="10" fontId="6" fillId="0" borderId="5" xfId="2" applyNumberFormat="1" applyFont="1" applyBorder="1" applyAlignment="1" applyProtection="1">
      <alignment horizontal="center" vertical="top" wrapText="1"/>
      <protection locked="0"/>
    </xf>
    <xf numFmtId="10" fontId="6" fillId="0" borderId="12" xfId="2" applyNumberFormat="1" applyFont="1" applyBorder="1" applyAlignment="1" applyProtection="1">
      <alignment horizontal="center" vertical="top" wrapText="1"/>
      <protection locked="0"/>
    </xf>
    <xf numFmtId="10" fontId="6" fillId="0" borderId="5" xfId="2" applyNumberFormat="1" applyFont="1" applyFill="1" applyBorder="1" applyAlignment="1" applyProtection="1">
      <alignment horizontal="center" vertical="top" wrapText="1"/>
      <protection locked="0"/>
    </xf>
    <xf numFmtId="2" fontId="6" fillId="15" borderId="5" xfId="0" applyNumberFormat="1" applyFont="1" applyFill="1" applyBorder="1" applyAlignment="1" applyProtection="1">
      <alignment horizontal="center" vertical="top" wrapText="1"/>
      <protection locked="0"/>
    </xf>
    <xf numFmtId="3" fontId="6" fillId="0" borderId="12" xfId="0" applyNumberFormat="1" applyFont="1" applyBorder="1" applyAlignment="1" applyProtection="1">
      <alignment horizontal="center" vertical="top" wrapText="1"/>
      <protection locked="0"/>
    </xf>
    <xf numFmtId="10" fontId="6" fillId="0" borderId="12" xfId="2" applyNumberFormat="1" applyFont="1" applyFill="1" applyBorder="1" applyAlignment="1" applyProtection="1">
      <alignment horizontal="center" vertical="top" wrapText="1"/>
      <protection locked="0"/>
    </xf>
    <xf numFmtId="9" fontId="6" fillId="0" borderId="12" xfId="2" applyFont="1" applyFill="1" applyBorder="1" applyAlignment="1" applyProtection="1">
      <alignment horizontal="center" vertical="top" wrapText="1"/>
      <protection locked="0"/>
    </xf>
    <xf numFmtId="0" fontId="12" fillId="16" borderId="5" xfId="0" applyFont="1" applyFill="1" applyBorder="1" applyAlignment="1">
      <alignment horizontal="center" vertical="center"/>
    </xf>
    <xf numFmtId="0" fontId="12" fillId="16" borderId="5" xfId="0" applyFont="1" applyFill="1" applyBorder="1" applyAlignment="1">
      <alignment horizontal="center" vertical="center" wrapText="1"/>
    </xf>
    <xf numFmtId="0" fontId="0" fillId="0" borderId="5" xfId="0" applyBorder="1"/>
    <xf numFmtId="9" fontId="0" fillId="0" borderId="0" xfId="2" applyFont="1" applyFill="1" applyBorder="1"/>
    <xf numFmtId="9" fontId="0" fillId="0" borderId="0" xfId="2" applyFont="1"/>
    <xf numFmtId="171" fontId="6" fillId="0" borderId="5" xfId="0" applyNumberFormat="1" applyFont="1" applyBorder="1" applyAlignment="1" applyProtection="1">
      <alignment horizontal="center" vertical="top" wrapText="1"/>
      <protection locked="0"/>
    </xf>
    <xf numFmtId="166" fontId="0" fillId="0" borderId="0" xfId="0" applyNumberFormat="1"/>
    <xf numFmtId="0" fontId="0" fillId="0" borderId="0" xfId="0" applyAlignment="1">
      <alignment vertical="center" wrapText="1"/>
    </xf>
    <xf numFmtId="0" fontId="38" fillId="2" borderId="0" xfId="0" applyFont="1" applyFill="1" applyAlignment="1">
      <alignment wrapText="1"/>
    </xf>
    <xf numFmtId="0" fontId="38" fillId="2" borderId="0" xfId="0" applyFont="1" applyFill="1"/>
    <xf numFmtId="0" fontId="42" fillId="2" borderId="0" xfId="0" applyFont="1" applyFill="1" applyAlignment="1">
      <alignment vertical="center" wrapText="1"/>
    </xf>
    <xf numFmtId="0" fontId="44" fillId="2" borderId="0" xfId="0" applyFont="1" applyFill="1"/>
    <xf numFmtId="0" fontId="41" fillId="2" borderId="0" xfId="0" applyFont="1" applyFill="1" applyAlignment="1">
      <alignment horizontal="left" vertical="center" wrapText="1"/>
    </xf>
    <xf numFmtId="0" fontId="41" fillId="2" borderId="0" xfId="0" applyFont="1" applyFill="1" applyAlignment="1">
      <alignment horizontal="center" vertical="center"/>
    </xf>
    <xf numFmtId="0" fontId="38" fillId="2" borderId="0" xfId="0" applyFont="1" applyFill="1" applyAlignment="1">
      <alignment horizontal="center"/>
    </xf>
    <xf numFmtId="0" fontId="45" fillId="17" borderId="0" xfId="0" applyFont="1" applyFill="1"/>
    <xf numFmtId="0" fontId="46" fillId="0" borderId="0" xfId="0" applyFont="1" applyAlignment="1">
      <alignment vertical="center"/>
    </xf>
    <xf numFmtId="0" fontId="46" fillId="0" borderId="0" xfId="0" applyFont="1" applyAlignment="1">
      <alignment vertical="center" wrapText="1"/>
    </xf>
    <xf numFmtId="0" fontId="46" fillId="0" borderId="0" xfId="0" applyFont="1" applyAlignment="1">
      <alignment wrapText="1"/>
    </xf>
    <xf numFmtId="0" fontId="47" fillId="0" borderId="0" xfId="0" applyFont="1" applyAlignment="1">
      <alignment vertical="center"/>
    </xf>
    <xf numFmtId="0" fontId="47" fillId="0" borderId="0" xfId="0" applyFont="1" applyAlignment="1">
      <alignment vertical="center" wrapText="1"/>
    </xf>
    <xf numFmtId="0" fontId="38" fillId="2" borderId="0" xfId="0" applyFont="1" applyFill="1" applyAlignment="1">
      <alignment vertical="center" wrapText="1"/>
    </xf>
    <xf numFmtId="0" fontId="38" fillId="2" borderId="0" xfId="0" applyFont="1" applyFill="1" applyAlignment="1">
      <alignment vertical="center"/>
    </xf>
    <xf numFmtId="0" fontId="42" fillId="0" borderId="0" xfId="0" applyFont="1" applyAlignment="1">
      <alignment vertical="center" wrapText="1"/>
    </xf>
    <xf numFmtId="0" fontId="38" fillId="0" borderId="0" xfId="0" applyFont="1" applyAlignment="1">
      <alignment vertical="center"/>
    </xf>
    <xf numFmtId="0" fontId="41" fillId="2" borderId="0" xfId="0" applyFont="1" applyFill="1" applyAlignment="1">
      <alignment vertical="center" wrapText="1"/>
    </xf>
    <xf numFmtId="0" fontId="41" fillId="2" borderId="0" xfId="0" applyFont="1" applyFill="1" applyAlignment="1">
      <alignment horizontal="center" wrapText="1"/>
    </xf>
    <xf numFmtId="3" fontId="38" fillId="2" borderId="0" xfId="0" applyNumberFormat="1" applyFont="1" applyFill="1" applyAlignment="1">
      <alignment vertical="center"/>
    </xf>
    <xf numFmtId="0" fontId="47" fillId="2" borderId="0" xfId="0" applyFont="1" applyFill="1"/>
    <xf numFmtId="0" fontId="49" fillId="2" borderId="0" xfId="0" applyFont="1" applyFill="1" applyAlignment="1">
      <alignment horizontal="left" vertical="center" wrapText="1"/>
    </xf>
    <xf numFmtId="0" fontId="49" fillId="2" borderId="0" xfId="0" applyFont="1" applyFill="1" applyAlignment="1">
      <alignment horizontal="center" vertical="center" wrapText="1"/>
    </xf>
    <xf numFmtId="0" fontId="47" fillId="18" borderId="0" xfId="0" applyFont="1" applyFill="1"/>
    <xf numFmtId="0" fontId="47" fillId="0" borderId="0" xfId="0" applyFont="1"/>
    <xf numFmtId="0" fontId="50" fillId="0" borderId="0" xfId="0" applyFont="1" applyAlignment="1">
      <alignment vertical="center" wrapText="1"/>
    </xf>
    <xf numFmtId="0" fontId="51" fillId="0" borderId="0" xfId="0" applyFont="1" applyAlignment="1">
      <alignment wrapText="1"/>
    </xf>
    <xf numFmtId="0" fontId="46" fillId="0" borderId="0" xfId="0" applyFont="1" applyAlignment="1">
      <alignment vertical="top" wrapText="1"/>
    </xf>
    <xf numFmtId="0" fontId="41" fillId="0" borderId="0" xfId="0" applyFont="1" applyAlignment="1">
      <alignment wrapText="1"/>
    </xf>
    <xf numFmtId="0" fontId="52" fillId="0" borderId="0" xfId="0" applyFont="1" applyAlignment="1">
      <alignment wrapText="1"/>
    </xf>
    <xf numFmtId="0" fontId="46" fillId="0" borderId="0" xfId="0" applyFont="1"/>
    <xf numFmtId="0" fontId="41" fillId="2" borderId="0" xfId="0" applyFont="1" applyFill="1" applyAlignment="1">
      <alignment horizontal="center" vertical="center" wrapText="1"/>
    </xf>
    <xf numFmtId="0" fontId="39" fillId="19" borderId="0" xfId="0" applyFont="1" applyFill="1" applyAlignment="1">
      <alignment horizontal="center" vertical="center"/>
    </xf>
    <xf numFmtId="0" fontId="40" fillId="19" borderId="0" xfId="0" applyFont="1" applyFill="1" applyAlignment="1">
      <alignment horizontal="center" vertical="center" wrapText="1"/>
    </xf>
    <xf numFmtId="0" fontId="40" fillId="19" borderId="0" xfId="0" applyFont="1" applyFill="1" applyAlignment="1">
      <alignment horizontal="center" vertical="center"/>
    </xf>
    <xf numFmtId="1" fontId="39" fillId="19" borderId="0" xfId="0" applyNumberFormat="1" applyFont="1" applyFill="1" applyAlignment="1">
      <alignment horizontal="center" vertical="center"/>
    </xf>
    <xf numFmtId="0" fontId="39" fillId="19" borderId="0" xfId="0" applyFont="1" applyFill="1" applyAlignment="1">
      <alignment horizontal="center" vertical="center" wrapText="1"/>
    </xf>
    <xf numFmtId="0" fontId="40" fillId="19" borderId="0" xfId="0" applyFont="1" applyFill="1" applyAlignment="1">
      <alignment horizontal="left" vertical="center" wrapText="1"/>
    </xf>
    <xf numFmtId="0" fontId="41" fillId="19" borderId="0" xfId="0" applyFont="1" applyFill="1" applyAlignment="1">
      <alignment vertical="center"/>
    </xf>
    <xf numFmtId="0" fontId="41" fillId="19" borderId="0" xfId="0" applyFont="1" applyFill="1" applyAlignment="1" applyProtection="1">
      <alignment vertical="center" wrapText="1"/>
      <protection locked="0"/>
    </xf>
    <xf numFmtId="0" fontId="41" fillId="19" borderId="0" xfId="0" applyFont="1" applyFill="1" applyAlignment="1" applyProtection="1">
      <alignment horizontal="center" vertical="center" wrapText="1"/>
      <protection locked="0"/>
    </xf>
    <xf numFmtId="3" fontId="41" fillId="19" borderId="0" xfId="0" applyNumberFormat="1" applyFont="1" applyFill="1" applyAlignment="1" applyProtection="1">
      <alignment horizontal="center" vertical="center" wrapText="1"/>
      <protection locked="0"/>
    </xf>
    <xf numFmtId="169" fontId="41" fillId="19" borderId="0" xfId="0" applyNumberFormat="1" applyFont="1" applyFill="1" applyAlignment="1" applyProtection="1">
      <alignment horizontal="center" vertical="center" wrapText="1"/>
      <protection locked="0"/>
    </xf>
    <xf numFmtId="172" fontId="41" fillId="19" borderId="0" xfId="0" applyNumberFormat="1" applyFont="1" applyFill="1" applyAlignment="1" applyProtection="1">
      <alignment horizontal="center" vertical="center" wrapText="1"/>
      <protection locked="0"/>
    </xf>
    <xf numFmtId="1" fontId="41" fillId="19" borderId="0" xfId="0" applyNumberFormat="1" applyFont="1" applyFill="1" applyAlignment="1" applyProtection="1">
      <alignment horizontal="center" vertical="center" wrapText="1"/>
      <protection locked="0"/>
    </xf>
    <xf numFmtId="0" fontId="41" fillId="19" borderId="0" xfId="0" applyFont="1" applyFill="1"/>
    <xf numFmtId="0" fontId="41" fillId="21" borderId="0" xfId="0" applyFont="1" applyFill="1" applyAlignment="1">
      <alignment vertical="center"/>
    </xf>
    <xf numFmtId="0" fontId="41" fillId="21" borderId="0" xfId="0" applyFont="1" applyFill="1" applyAlignment="1" applyProtection="1">
      <alignment vertical="center" wrapText="1"/>
      <protection locked="0"/>
    </xf>
    <xf numFmtId="0" fontId="40" fillId="21" borderId="0" xfId="0" applyFont="1" applyFill="1" applyAlignment="1">
      <alignment horizontal="center" vertical="center" wrapText="1"/>
    </xf>
    <xf numFmtId="9" fontId="40" fillId="21" borderId="0" xfId="0" applyNumberFormat="1" applyFont="1" applyFill="1" applyAlignment="1">
      <alignment horizontal="center" vertical="center" wrapText="1"/>
    </xf>
    <xf numFmtId="0" fontId="41" fillId="21" borderId="0" xfId="0" applyFont="1" applyFill="1" applyAlignment="1" applyProtection="1">
      <alignment horizontal="center" vertical="center" wrapText="1"/>
      <protection locked="0"/>
    </xf>
    <xf numFmtId="3" fontId="41" fillId="21" borderId="0" xfId="0" applyNumberFormat="1" applyFont="1" applyFill="1" applyAlignment="1" applyProtection="1">
      <alignment horizontal="center" vertical="center" wrapText="1"/>
      <protection locked="0"/>
    </xf>
    <xf numFmtId="1" fontId="41" fillId="21" borderId="0" xfId="0" applyNumberFormat="1" applyFont="1" applyFill="1" applyAlignment="1" applyProtection="1">
      <alignment horizontal="center" vertical="center" wrapText="1"/>
      <protection locked="0"/>
    </xf>
    <xf numFmtId="0" fontId="40" fillId="23" borderId="0" xfId="0" applyFont="1" applyFill="1" applyAlignment="1">
      <alignment horizontal="center" vertical="center"/>
    </xf>
    <xf numFmtId="0" fontId="40" fillId="23" borderId="0" xfId="0" applyFont="1" applyFill="1" applyAlignment="1">
      <alignment horizontal="center" vertical="center" wrapText="1"/>
    </xf>
    <xf numFmtId="1" fontId="40" fillId="23" borderId="0" xfId="0" applyNumberFormat="1" applyFont="1" applyFill="1" applyAlignment="1">
      <alignment horizontal="center" vertical="center"/>
    </xf>
    <xf numFmtId="0" fontId="48" fillId="23" borderId="0" xfId="0" applyFont="1" applyFill="1"/>
    <xf numFmtId="0" fontId="48" fillId="23" borderId="0" xfId="0" applyFont="1" applyFill="1" applyAlignment="1">
      <alignment horizontal="center" vertical="center" wrapText="1"/>
    </xf>
    <xf numFmtId="0" fontId="41" fillId="24" borderId="0" xfId="0" applyFont="1" applyFill="1" applyAlignment="1">
      <alignment horizontal="left" vertical="center" wrapText="1"/>
    </xf>
    <xf numFmtId="0" fontId="40" fillId="24" borderId="0" xfId="0" applyFont="1" applyFill="1" applyAlignment="1">
      <alignment horizontal="center" vertical="center" wrapText="1"/>
    </xf>
    <xf numFmtId="0" fontId="41" fillId="24" borderId="0" xfId="0" applyFont="1" applyFill="1"/>
    <xf numFmtId="0" fontId="41" fillId="24" borderId="0" xfId="0" applyFont="1" applyFill="1" applyAlignment="1">
      <alignment horizontal="center"/>
    </xf>
    <xf numFmtId="0" fontId="41" fillId="24" borderId="0" xfId="0" applyFont="1" applyFill="1" applyAlignment="1">
      <alignment horizontal="center" vertical="center"/>
    </xf>
    <xf numFmtId="0" fontId="41" fillId="24" borderId="0" xfId="0" applyFont="1" applyFill="1" applyAlignment="1">
      <alignment horizontal="center" vertical="center" wrapText="1"/>
    </xf>
    <xf numFmtId="3" fontId="41" fillId="24" borderId="0" xfId="0" applyNumberFormat="1" applyFont="1" applyFill="1" applyAlignment="1" applyProtection="1">
      <alignment horizontal="center" vertical="center" wrapText="1"/>
      <protection locked="0"/>
    </xf>
    <xf numFmtId="3" fontId="41" fillId="24" borderId="0" xfId="2" applyNumberFormat="1" applyFont="1" applyFill="1" applyBorder="1" applyAlignment="1" applyProtection="1">
      <alignment horizontal="center" vertical="center" wrapText="1"/>
      <protection locked="0"/>
    </xf>
    <xf numFmtId="9" fontId="41" fillId="24" borderId="0" xfId="0" applyNumberFormat="1" applyFont="1" applyFill="1" applyAlignment="1">
      <alignment horizontal="center"/>
    </xf>
    <xf numFmtId="9" fontId="41" fillId="24" borderId="0" xfId="0" applyNumberFormat="1" applyFont="1" applyFill="1" applyAlignment="1">
      <alignment horizontal="center" vertical="center"/>
    </xf>
    <xf numFmtId="9" fontId="41" fillId="24" borderId="0" xfId="2" applyFont="1" applyFill="1" applyBorder="1" applyAlignment="1" applyProtection="1">
      <alignment horizontal="center" vertical="center" wrapText="1"/>
      <protection locked="0"/>
    </xf>
    <xf numFmtId="0" fontId="39" fillId="25" borderId="0" xfId="0" applyFont="1" applyFill="1" applyAlignment="1">
      <alignment horizontal="center" vertical="center"/>
    </xf>
    <xf numFmtId="0" fontId="40" fillId="25" borderId="0" xfId="0" applyFont="1" applyFill="1" applyAlignment="1">
      <alignment horizontal="center" vertical="center" wrapText="1"/>
    </xf>
    <xf numFmtId="1" fontId="39" fillId="25" borderId="0" xfId="0" applyNumberFormat="1" applyFont="1" applyFill="1" applyAlignment="1">
      <alignment horizontal="center" vertical="center"/>
    </xf>
    <xf numFmtId="0" fontId="41" fillId="25" borderId="0" xfId="0" applyFont="1" applyFill="1" applyAlignment="1">
      <alignment wrapText="1"/>
    </xf>
    <xf numFmtId="9" fontId="41" fillId="25" borderId="0" xfId="0" applyNumberFormat="1" applyFont="1" applyFill="1" applyAlignment="1">
      <alignment horizontal="center" vertical="center" wrapText="1"/>
    </xf>
    <xf numFmtId="9" fontId="41" fillId="25" borderId="0" xfId="0" applyNumberFormat="1" applyFont="1" applyFill="1" applyAlignment="1">
      <alignment horizontal="center" wrapText="1"/>
    </xf>
    <xf numFmtId="9" fontId="41" fillId="25" borderId="0" xfId="0" applyNumberFormat="1" applyFont="1" applyFill="1" applyAlignment="1">
      <alignment horizontal="center" vertical="center"/>
    </xf>
    <xf numFmtId="0" fontId="41" fillId="25" borderId="0" xfId="0" applyFont="1" applyFill="1" applyAlignment="1">
      <alignment horizontal="center" wrapText="1"/>
    </xf>
    <xf numFmtId="0" fontId="41" fillId="25" borderId="0" xfId="0" applyFont="1" applyFill="1" applyAlignment="1">
      <alignment horizontal="center" vertical="center" wrapText="1"/>
    </xf>
    <xf numFmtId="9" fontId="41" fillId="25" borderId="0" xfId="3" applyNumberFormat="1" applyFont="1" applyFill="1" applyBorder="1" applyAlignment="1">
      <alignment horizontal="center" vertical="center"/>
    </xf>
    <xf numFmtId="0" fontId="41" fillId="25" borderId="0" xfId="0" applyFont="1" applyFill="1" applyAlignment="1">
      <alignment vertical="center" wrapText="1"/>
    </xf>
    <xf numFmtId="165" fontId="41" fillId="25" borderId="0" xfId="0" applyNumberFormat="1" applyFont="1" applyFill="1" applyAlignment="1">
      <alignment horizontal="center" vertical="center" wrapText="1"/>
    </xf>
    <xf numFmtId="165" fontId="41" fillId="25" borderId="0" xfId="0" applyNumberFormat="1" applyFont="1" applyFill="1" applyAlignment="1">
      <alignment horizontal="center" vertical="center"/>
    </xf>
    <xf numFmtId="165" fontId="41" fillId="25" borderId="0" xfId="0" applyNumberFormat="1" applyFont="1" applyFill="1" applyAlignment="1">
      <alignment horizontal="center" wrapText="1"/>
    </xf>
    <xf numFmtId="1" fontId="41" fillId="25" borderId="0" xfId="0" applyNumberFormat="1" applyFont="1" applyFill="1" applyAlignment="1">
      <alignment horizontal="center" wrapText="1"/>
    </xf>
    <xf numFmtId="3" fontId="41" fillId="25" borderId="0" xfId="0" applyNumberFormat="1" applyFont="1" applyFill="1" applyAlignment="1">
      <alignment horizontal="center" vertical="center"/>
    </xf>
    <xf numFmtId="164" fontId="41" fillId="25" borderId="0" xfId="0" applyNumberFormat="1" applyFont="1" applyFill="1" applyAlignment="1">
      <alignment horizontal="center" vertical="center" wrapText="1"/>
    </xf>
    <xf numFmtId="164" fontId="41" fillId="25" borderId="0" xfId="0" applyNumberFormat="1" applyFont="1" applyFill="1" applyAlignment="1">
      <alignment horizontal="center" wrapText="1"/>
    </xf>
    <xf numFmtId="164" fontId="41" fillId="25" borderId="0" xfId="0" applyNumberFormat="1" applyFont="1" applyFill="1" applyAlignment="1">
      <alignment horizontal="center" vertical="center"/>
    </xf>
    <xf numFmtId="1" fontId="41" fillId="25" borderId="0" xfId="0" applyNumberFormat="1" applyFont="1" applyFill="1" applyAlignment="1">
      <alignment horizontal="center" vertical="center"/>
    </xf>
    <xf numFmtId="0" fontId="40" fillId="25" borderId="0" xfId="0" applyFont="1" applyFill="1" applyAlignment="1">
      <alignment horizontal="center" vertical="center"/>
    </xf>
    <xf numFmtId="0" fontId="41" fillId="26" borderId="0" xfId="0" applyFont="1" applyFill="1" applyAlignment="1">
      <alignment vertical="center" wrapText="1"/>
    </xf>
    <xf numFmtId="0" fontId="40" fillId="26" borderId="0" xfId="0" applyFont="1" applyFill="1" applyAlignment="1">
      <alignment horizontal="center" vertical="center" wrapText="1"/>
    </xf>
    <xf numFmtId="0" fontId="41" fillId="26" borderId="0" xfId="0" applyFont="1" applyFill="1" applyAlignment="1">
      <alignment wrapText="1"/>
    </xf>
    <xf numFmtId="0" fontId="41" fillId="26" borderId="0" xfId="0" applyFont="1" applyFill="1" applyAlignment="1">
      <alignment horizontal="center" vertical="center" wrapText="1"/>
    </xf>
    <xf numFmtId="0" fontId="41" fillId="26" borderId="0" xfId="0" applyFont="1" applyFill="1" applyAlignment="1">
      <alignment horizontal="center" wrapText="1"/>
    </xf>
    <xf numFmtId="3" fontId="41" fillId="26" borderId="0" xfId="0" applyNumberFormat="1" applyFont="1" applyFill="1" applyAlignment="1" applyProtection="1">
      <alignment horizontal="center" vertical="center" wrapText="1"/>
      <protection locked="0"/>
    </xf>
    <xf numFmtId="1" fontId="41" fillId="26" borderId="0" xfId="0" applyNumberFormat="1" applyFont="1" applyFill="1" applyAlignment="1" applyProtection="1">
      <alignment horizontal="center" vertical="center" wrapText="1"/>
      <protection locked="0"/>
    </xf>
    <xf numFmtId="0" fontId="46" fillId="26" borderId="0" xfId="0" applyFont="1" applyFill="1" applyAlignment="1">
      <alignment horizontal="center" vertical="center"/>
    </xf>
    <xf numFmtId="164" fontId="46" fillId="26" borderId="0" xfId="0" applyNumberFormat="1" applyFont="1" applyFill="1" applyAlignment="1">
      <alignment horizontal="center" vertical="center"/>
    </xf>
    <xf numFmtId="9" fontId="41" fillId="26" borderId="0" xfId="0" applyNumberFormat="1" applyFont="1" applyFill="1" applyAlignment="1">
      <alignment horizontal="center" vertical="center" wrapText="1"/>
    </xf>
    <xf numFmtId="9" fontId="46" fillId="26" borderId="0" xfId="0" applyNumberFormat="1" applyFont="1" applyFill="1" applyAlignment="1">
      <alignment horizontal="center" vertical="center"/>
    </xf>
    <xf numFmtId="10" fontId="41" fillId="26" borderId="0" xfId="2" applyNumberFormat="1" applyFont="1" applyFill="1" applyBorder="1" applyAlignment="1" applyProtection="1">
      <alignment horizontal="center" vertical="center" wrapText="1"/>
      <protection locked="0"/>
    </xf>
    <xf numFmtId="0" fontId="41" fillId="26" borderId="0" xfId="0" applyFont="1" applyFill="1" applyAlignment="1">
      <alignment horizontal="left" vertical="center" wrapText="1"/>
    </xf>
    <xf numFmtId="165" fontId="41" fillId="26" borderId="0" xfId="2" applyNumberFormat="1" applyFont="1" applyFill="1" applyBorder="1" applyAlignment="1" applyProtection="1">
      <alignment horizontal="center" vertical="center" wrapText="1"/>
      <protection locked="0"/>
    </xf>
    <xf numFmtId="9" fontId="41" fillId="26" borderId="0" xfId="2" applyFont="1" applyFill="1" applyBorder="1" applyAlignment="1" applyProtection="1">
      <alignment horizontal="center" vertical="center" wrapText="1"/>
      <protection locked="0"/>
    </xf>
    <xf numFmtId="0" fontId="41" fillId="26" borderId="0" xfId="0" applyFont="1" applyFill="1" applyAlignment="1" applyProtection="1">
      <alignment horizontal="center" vertical="center" wrapText="1"/>
      <protection locked="0"/>
    </xf>
    <xf numFmtId="0" fontId="54" fillId="25" borderId="0" xfId="3" applyFont="1" applyFill="1" applyAlignment="1">
      <alignment horizontal="center" vertical="center" wrapText="1"/>
    </xf>
    <xf numFmtId="165" fontId="54" fillId="25" borderId="0" xfId="3" applyNumberFormat="1" applyFont="1" applyFill="1" applyAlignment="1">
      <alignment horizontal="center" vertical="center" wrapText="1"/>
    </xf>
    <xf numFmtId="0" fontId="54" fillId="26" borderId="0" xfId="3" applyFont="1" applyFill="1" applyAlignment="1">
      <alignment horizontal="center" vertical="center" wrapText="1"/>
    </xf>
    <xf numFmtId="0" fontId="54" fillId="26" borderId="0" xfId="3" applyFont="1" applyFill="1" applyBorder="1" applyAlignment="1">
      <alignment horizontal="center" wrapText="1"/>
    </xf>
    <xf numFmtId="0" fontId="54" fillId="26" borderId="0" xfId="3" applyFont="1" applyFill="1" applyBorder="1" applyAlignment="1">
      <alignment horizontal="center" vertical="center" wrapText="1"/>
    </xf>
    <xf numFmtId="3" fontId="54" fillId="26" borderId="0" xfId="3" applyNumberFormat="1" applyFont="1" applyFill="1" applyBorder="1" applyAlignment="1" applyProtection="1">
      <alignment horizontal="center" vertical="center" wrapText="1"/>
      <protection locked="0"/>
    </xf>
    <xf numFmtId="1" fontId="54" fillId="26" borderId="0" xfId="3" applyNumberFormat="1" applyFont="1" applyFill="1" applyBorder="1" applyAlignment="1" applyProtection="1">
      <alignment horizontal="center" vertical="center" wrapText="1"/>
      <protection locked="0"/>
    </xf>
    <xf numFmtId="9" fontId="54" fillId="25" borderId="0" xfId="3" applyNumberFormat="1" applyFont="1" applyFill="1" applyAlignment="1">
      <alignment horizontal="center" vertical="center" wrapText="1"/>
    </xf>
    <xf numFmtId="9" fontId="54" fillId="25" borderId="0" xfId="3" applyNumberFormat="1" applyFont="1" applyFill="1" applyBorder="1" applyAlignment="1">
      <alignment horizontal="center" vertical="center"/>
    </xf>
    <xf numFmtId="9" fontId="54" fillId="25" borderId="0" xfId="3" applyNumberFormat="1" applyFont="1" applyFill="1" applyBorder="1" applyAlignment="1">
      <alignment horizontal="center" wrapText="1"/>
    </xf>
    <xf numFmtId="164" fontId="54" fillId="25" borderId="0" xfId="3" applyNumberFormat="1" applyFont="1" applyFill="1" applyBorder="1" applyAlignment="1">
      <alignment horizontal="center" vertical="center"/>
    </xf>
    <xf numFmtId="1" fontId="54" fillId="25" borderId="0" xfId="3" applyNumberFormat="1" applyFont="1" applyFill="1" applyBorder="1" applyAlignment="1">
      <alignment horizontal="center" vertical="center"/>
    </xf>
    <xf numFmtId="164" fontId="41" fillId="26" borderId="0" xfId="0" applyNumberFormat="1" applyFont="1" applyFill="1" applyAlignment="1">
      <alignment horizontal="center" vertical="center"/>
    </xf>
    <xf numFmtId="0" fontId="54" fillId="26" borderId="0" xfId="0" applyFont="1" applyFill="1" applyAlignment="1">
      <alignment horizontal="center" vertical="center"/>
    </xf>
    <xf numFmtId="1" fontId="54" fillId="26" borderId="0" xfId="3" applyNumberFormat="1" applyFont="1" applyFill="1" applyBorder="1" applyAlignment="1">
      <alignment horizontal="center" vertical="center"/>
    </xf>
    <xf numFmtId="0" fontId="54" fillId="21" borderId="0" xfId="3" applyFont="1" applyFill="1" applyAlignment="1" applyProtection="1">
      <alignment horizontal="center" vertical="center" wrapText="1"/>
      <protection locked="0"/>
    </xf>
    <xf numFmtId="3" fontId="54" fillId="21" borderId="0" xfId="3" applyNumberFormat="1" applyFont="1" applyFill="1" applyBorder="1" applyAlignment="1" applyProtection="1">
      <alignment horizontal="center" vertical="center" wrapText="1"/>
      <protection locked="0"/>
    </xf>
    <xf numFmtId="0" fontId="54" fillId="21" borderId="0" xfId="3" applyFont="1" applyFill="1" applyBorder="1" applyAlignment="1" applyProtection="1">
      <alignment horizontal="center" vertical="center" wrapText="1"/>
      <protection locked="0"/>
    </xf>
    <xf numFmtId="0" fontId="54" fillId="21" borderId="0" xfId="3" applyFont="1" applyFill="1" applyBorder="1" applyAlignment="1">
      <alignment horizontal="center" vertical="center"/>
    </xf>
    <xf numFmtId="3" fontId="54" fillId="21" borderId="0" xfId="3" applyNumberFormat="1" applyFont="1" applyFill="1" applyBorder="1" applyAlignment="1">
      <alignment horizontal="center" vertical="center"/>
    </xf>
    <xf numFmtId="1" fontId="54" fillId="21" borderId="0" xfId="3" applyNumberFormat="1" applyFont="1" applyFill="1" applyBorder="1" applyAlignment="1" applyProtection="1">
      <alignment horizontal="center" vertical="center" wrapText="1"/>
      <protection locked="0"/>
    </xf>
    <xf numFmtId="0" fontId="54" fillId="19" borderId="0" xfId="3" applyFont="1" applyFill="1" applyAlignment="1" applyProtection="1">
      <alignment horizontal="center" vertical="center" wrapText="1"/>
      <protection locked="0"/>
    </xf>
    <xf numFmtId="0" fontId="54" fillId="19" borderId="0" xfId="3" applyFont="1" applyFill="1" applyBorder="1" applyAlignment="1" applyProtection="1">
      <alignment horizontal="center" vertical="center" wrapText="1"/>
      <protection locked="0"/>
    </xf>
    <xf numFmtId="3" fontId="54" fillId="19" borderId="0" xfId="3" applyNumberFormat="1" applyFont="1" applyFill="1" applyBorder="1" applyAlignment="1" applyProtection="1">
      <alignment horizontal="center" vertical="center" wrapText="1"/>
      <protection locked="0"/>
    </xf>
    <xf numFmtId="4" fontId="54" fillId="21" borderId="0" xfId="3" applyNumberFormat="1" applyFont="1" applyFill="1" applyBorder="1" applyAlignment="1" applyProtection="1">
      <alignment horizontal="center" vertical="center" wrapText="1"/>
      <protection locked="0"/>
    </xf>
    <xf numFmtId="0" fontId="54" fillId="24" borderId="0" xfId="3" applyFont="1" applyFill="1" applyAlignment="1">
      <alignment horizontal="center" vertical="center" wrapText="1"/>
    </xf>
    <xf numFmtId="0" fontId="54" fillId="24" borderId="0" xfId="3" applyFont="1" applyFill="1" applyBorder="1" applyAlignment="1">
      <alignment horizontal="center" vertical="center"/>
    </xf>
    <xf numFmtId="3" fontId="54" fillId="24" borderId="0" xfId="3" applyNumberFormat="1" applyFont="1" applyFill="1" applyBorder="1" applyAlignment="1" applyProtection="1">
      <alignment horizontal="center" vertical="center" wrapText="1"/>
      <protection locked="0"/>
    </xf>
    <xf numFmtId="0" fontId="40" fillId="23" borderId="0" xfId="0" applyFont="1" applyFill="1"/>
    <xf numFmtId="0" fontId="40" fillId="23" borderId="0" xfId="0" applyFont="1" applyFill="1" applyAlignment="1">
      <alignment horizontal="center"/>
    </xf>
    <xf numFmtId="3" fontId="41" fillId="23" borderId="0" xfId="0" applyNumberFormat="1" applyFont="1" applyFill="1" applyAlignment="1" applyProtection="1">
      <alignment horizontal="center" vertical="center" wrapText="1"/>
      <protection locked="0"/>
    </xf>
    <xf numFmtId="0" fontId="54" fillId="24" borderId="0" xfId="3" applyFont="1" applyFill="1" applyBorder="1" applyAlignment="1">
      <alignment horizontal="center" vertical="center" wrapText="1"/>
    </xf>
    <xf numFmtId="3" fontId="40" fillId="23" borderId="0" xfId="2" applyNumberFormat="1" applyFont="1" applyFill="1" applyBorder="1" applyAlignment="1" applyProtection="1">
      <alignment horizontal="center" vertical="center" wrapText="1"/>
      <protection locked="0"/>
    </xf>
    <xf numFmtId="0" fontId="54" fillId="24" borderId="0" xfId="3" applyFont="1" applyFill="1" applyAlignment="1">
      <alignment horizontal="center"/>
    </xf>
    <xf numFmtId="1" fontId="54" fillId="24" borderId="0" xfId="3" applyNumberFormat="1" applyFont="1" applyFill="1" applyBorder="1" applyAlignment="1" applyProtection="1">
      <alignment horizontal="center" vertical="center" wrapText="1"/>
      <protection locked="0"/>
    </xf>
    <xf numFmtId="0" fontId="37" fillId="20" borderId="0" xfId="0" applyFont="1" applyFill="1" applyAlignment="1">
      <alignment horizontal="center" vertical="center"/>
    </xf>
    <xf numFmtId="0" fontId="40" fillId="26" borderId="0" xfId="0" applyFont="1" applyFill="1" applyAlignment="1">
      <alignment horizontal="left" vertical="center" wrapText="1"/>
    </xf>
    <xf numFmtId="0" fontId="40" fillId="25" borderId="0" xfId="0" applyFont="1" applyFill="1" applyAlignment="1">
      <alignment horizontal="left" vertical="center" wrapText="1"/>
    </xf>
    <xf numFmtId="0" fontId="47" fillId="26" borderId="0" xfId="0" applyFont="1" applyFill="1" applyAlignment="1">
      <alignment horizontal="left" vertical="center" wrapText="1"/>
    </xf>
    <xf numFmtId="0" fontId="40" fillId="21" borderId="0" xfId="0" applyFont="1" applyFill="1" applyAlignment="1">
      <alignment horizontal="left" vertical="center" wrapText="1"/>
    </xf>
    <xf numFmtId="0" fontId="37" fillId="27" borderId="0" xfId="0" applyFont="1" applyFill="1" applyAlignment="1">
      <alignment horizontal="center" vertical="center"/>
    </xf>
    <xf numFmtId="0" fontId="40" fillId="19" borderId="0" xfId="0" applyFont="1" applyFill="1" applyAlignment="1">
      <alignment horizontal="left" vertical="center" wrapText="1"/>
    </xf>
    <xf numFmtId="0" fontId="38" fillId="19" borderId="0" xfId="0" applyFont="1" applyFill="1" applyAlignment="1">
      <alignment horizontal="left" vertical="center" wrapText="1"/>
    </xf>
    <xf numFmtId="0" fontId="37" fillId="22" borderId="0" xfId="0" applyFont="1" applyFill="1" applyAlignment="1">
      <alignment horizontal="center" vertical="center"/>
    </xf>
    <xf numFmtId="0" fontId="40" fillId="24" borderId="0" xfId="0" applyFont="1" applyFill="1" applyAlignment="1">
      <alignment horizontal="left" vertical="center" wrapText="1"/>
    </xf>
    <xf numFmtId="0" fontId="46" fillId="24" borderId="0" xfId="0" applyFont="1" applyFill="1" applyAlignment="1">
      <alignment wrapText="1"/>
    </xf>
    <xf numFmtId="0" fontId="3" fillId="5" borderId="0" xfId="0" applyFont="1" applyFill="1" applyAlignment="1">
      <alignment horizontal="center"/>
    </xf>
    <xf numFmtId="0" fontId="4" fillId="4" borderId="0" xfId="0" applyFont="1" applyFill="1" applyAlignment="1">
      <alignment horizontal="center"/>
    </xf>
    <xf numFmtId="0" fontId="3" fillId="5" borderId="1" xfId="0" applyFont="1" applyFill="1" applyBorder="1" applyAlignment="1">
      <alignment horizontal="center"/>
    </xf>
    <xf numFmtId="0" fontId="5" fillId="0" borderId="1" xfId="0" applyFont="1" applyBorder="1" applyAlignment="1">
      <alignment horizontal="left" vertical="center" wrapText="1"/>
    </xf>
    <xf numFmtId="0" fontId="6" fillId="6" borderId="2" xfId="0" applyFont="1" applyFill="1" applyBorder="1" applyAlignment="1">
      <alignment horizontal="left" vertical="top" wrapText="1" indent="1"/>
    </xf>
    <xf numFmtId="0" fontId="6" fillId="6" borderId="3" xfId="0" applyFont="1" applyFill="1" applyBorder="1" applyAlignment="1">
      <alignment horizontal="left" vertical="top" wrapText="1" indent="1"/>
    </xf>
    <xf numFmtId="0" fontId="6" fillId="6" borderId="4" xfId="0" applyFont="1" applyFill="1" applyBorder="1" applyAlignment="1">
      <alignment horizontal="left" vertical="top" wrapText="1" indent="1"/>
    </xf>
    <xf numFmtId="0" fontId="22" fillId="2" borderId="5" xfId="0" applyFont="1" applyFill="1" applyBorder="1" applyAlignment="1" applyProtection="1">
      <alignment horizontal="left" vertical="center" wrapText="1"/>
      <protection locked="0"/>
    </xf>
    <xf numFmtId="0" fontId="14" fillId="7" borderId="6" xfId="0" applyFont="1" applyFill="1" applyBorder="1" applyAlignment="1">
      <alignment horizontal="center" vertical="top"/>
    </xf>
    <xf numFmtId="0" fontId="14" fillId="7" borderId="7" xfId="0" applyFont="1" applyFill="1" applyBorder="1" applyAlignment="1">
      <alignment horizontal="center" vertical="top"/>
    </xf>
    <xf numFmtId="0" fontId="14" fillId="7" borderId="8" xfId="0" applyFont="1" applyFill="1" applyBorder="1" applyAlignment="1">
      <alignment horizontal="center" vertical="top"/>
    </xf>
    <xf numFmtId="0" fontId="6" fillId="9" borderId="5" xfId="0" applyFont="1" applyFill="1" applyBorder="1" applyAlignment="1" applyProtection="1">
      <alignment horizontal="left" vertical="top" wrapText="1" indent="1"/>
      <protection locked="0"/>
    </xf>
    <xf numFmtId="0" fontId="6" fillId="9" borderId="10" xfId="0" applyFont="1" applyFill="1" applyBorder="1" applyAlignment="1" applyProtection="1">
      <alignment horizontal="left" vertical="top" wrapText="1" indent="1"/>
      <protection locked="0"/>
    </xf>
    <xf numFmtId="0" fontId="5" fillId="0" borderId="9" xfId="0" applyFont="1" applyBorder="1" applyAlignment="1">
      <alignment horizontal="left" vertical="center" wrapText="1"/>
    </xf>
    <xf numFmtId="0" fontId="5" fillId="0" borderId="11" xfId="0" applyFont="1" applyBorder="1" applyAlignment="1">
      <alignment horizontal="left" vertical="center" wrapText="1"/>
    </xf>
    <xf numFmtId="0" fontId="5" fillId="2" borderId="9" xfId="0" applyFont="1" applyFill="1" applyBorder="1" applyAlignment="1">
      <alignment horizontal="left" vertical="center" wrapText="1"/>
    </xf>
    <xf numFmtId="0" fontId="5" fillId="2" borderId="11" xfId="0" applyFont="1" applyFill="1" applyBorder="1" applyAlignment="1">
      <alignment horizontal="left" vertical="center" wrapText="1"/>
    </xf>
    <xf numFmtId="0" fontId="6" fillId="2" borderId="5" xfId="0" applyFont="1" applyFill="1" applyBorder="1" applyAlignment="1" applyProtection="1">
      <alignment horizontal="left" vertical="center" wrapText="1"/>
      <protection locked="0"/>
    </xf>
    <xf numFmtId="0" fontId="14" fillId="11" borderId="6" xfId="0" applyFont="1" applyFill="1" applyBorder="1" applyAlignment="1">
      <alignment horizontal="center" vertical="top" wrapText="1"/>
    </xf>
    <xf numFmtId="0" fontId="14" fillId="11" borderId="7" xfId="0" applyFont="1" applyFill="1" applyBorder="1" applyAlignment="1">
      <alignment horizontal="center" vertical="top" wrapText="1"/>
    </xf>
    <xf numFmtId="0" fontId="14" fillId="11" borderId="8" xfId="0" applyFont="1" applyFill="1" applyBorder="1" applyAlignment="1">
      <alignment horizontal="center" vertical="top" wrapText="1"/>
    </xf>
    <xf numFmtId="0" fontId="17" fillId="13" borderId="6" xfId="0" applyFont="1" applyFill="1" applyBorder="1" applyAlignment="1">
      <alignment horizontal="center" vertical="top" wrapText="1"/>
    </xf>
    <xf numFmtId="0" fontId="17" fillId="13" borderId="7" xfId="0" applyFont="1" applyFill="1" applyBorder="1" applyAlignment="1">
      <alignment horizontal="center" vertical="top" wrapText="1"/>
    </xf>
    <xf numFmtId="0" fontId="17" fillId="13" borderId="8" xfId="0" applyFont="1" applyFill="1" applyBorder="1" applyAlignment="1">
      <alignment horizontal="center" vertical="top" wrapText="1"/>
    </xf>
    <xf numFmtId="0" fontId="22" fillId="12" borderId="16" xfId="0" applyFont="1" applyFill="1" applyBorder="1" applyAlignment="1">
      <alignment horizontal="left" vertical="top" indent="1"/>
    </xf>
    <xf numFmtId="0" fontId="22" fillId="12" borderId="17" xfId="0" applyFont="1" applyFill="1" applyBorder="1" applyAlignment="1">
      <alignment horizontal="left" vertical="top" indent="1"/>
    </xf>
    <xf numFmtId="0" fontId="22" fillId="12" borderId="18" xfId="0" applyFont="1" applyFill="1" applyBorder="1" applyAlignment="1">
      <alignment horizontal="left" vertical="top" indent="1"/>
    </xf>
    <xf numFmtId="0" fontId="22" fillId="12" borderId="5" xfId="0" applyFont="1" applyFill="1" applyBorder="1" applyAlignment="1">
      <alignment horizontal="left" vertical="top" wrapText="1"/>
    </xf>
    <xf numFmtId="0" fontId="23" fillId="0" borderId="9" xfId="0" applyFont="1" applyBorder="1" applyAlignment="1">
      <alignment horizontal="left" vertical="center" wrapText="1"/>
    </xf>
    <xf numFmtId="0" fontId="23" fillId="0" borderId="11" xfId="0" applyFont="1" applyBorder="1" applyAlignment="1">
      <alignment horizontal="left" vertical="center" wrapText="1"/>
    </xf>
    <xf numFmtId="0" fontId="22" fillId="12" borderId="5" xfId="0" applyFont="1" applyFill="1" applyBorder="1" applyAlignment="1">
      <alignment horizontal="left" vertical="top"/>
    </xf>
    <xf numFmtId="0" fontId="22" fillId="12" borderId="10" xfId="0" applyFont="1" applyFill="1" applyBorder="1" applyAlignment="1">
      <alignment horizontal="left" vertical="top"/>
    </xf>
    <xf numFmtId="0" fontId="5" fillId="0" borderId="9" xfId="0" applyFont="1" applyBorder="1" applyAlignment="1">
      <alignment horizontal="left" vertical="top" wrapText="1"/>
    </xf>
    <xf numFmtId="0" fontId="5" fillId="0" borderId="11" xfId="0" applyFont="1" applyBorder="1" applyAlignment="1">
      <alignment horizontal="left" vertical="top" wrapText="1"/>
    </xf>
    <xf numFmtId="0" fontId="13" fillId="16" borderId="6" xfId="0" applyFont="1" applyFill="1" applyBorder="1" applyAlignment="1">
      <alignment horizontal="center" vertical="top"/>
    </xf>
    <xf numFmtId="0" fontId="13" fillId="16" borderId="7" xfId="0" applyFont="1" applyFill="1" applyBorder="1" applyAlignment="1">
      <alignment horizontal="center" vertical="top"/>
    </xf>
    <xf numFmtId="0" fontId="13" fillId="16" borderId="8" xfId="0" applyFont="1" applyFill="1" applyBorder="1" applyAlignment="1">
      <alignment horizontal="center" vertical="top"/>
    </xf>
    <xf numFmtId="0" fontId="17" fillId="16" borderId="6" xfId="0" applyFont="1" applyFill="1" applyBorder="1" applyAlignment="1">
      <alignment horizontal="center" vertical="top" wrapText="1"/>
    </xf>
    <xf numFmtId="0" fontId="17" fillId="16" borderId="7" xfId="0" applyFont="1" applyFill="1" applyBorder="1" applyAlignment="1">
      <alignment horizontal="center" vertical="top" wrapText="1"/>
    </xf>
    <xf numFmtId="0" fontId="17" fillId="16" borderId="8" xfId="0" applyFont="1" applyFill="1" applyBorder="1" applyAlignment="1">
      <alignment horizontal="center" vertical="top" wrapText="1"/>
    </xf>
    <xf numFmtId="0" fontId="35" fillId="14" borderId="6" xfId="0" applyFont="1" applyFill="1" applyBorder="1" applyAlignment="1">
      <alignment horizontal="center" vertical="top" wrapText="1"/>
    </xf>
    <xf numFmtId="0" fontId="35" fillId="14" borderId="7" xfId="0" applyFont="1" applyFill="1" applyBorder="1" applyAlignment="1">
      <alignment horizontal="center" vertical="top" wrapText="1"/>
    </xf>
    <xf numFmtId="0" fontId="35" fillId="14" borderId="8" xfId="0" applyFont="1" applyFill="1" applyBorder="1" applyAlignment="1">
      <alignment horizontal="center" vertical="top" wrapText="1"/>
    </xf>
    <xf numFmtId="0" fontId="37" fillId="28" borderId="0" xfId="0" applyFont="1" applyFill="1" applyAlignment="1">
      <alignment horizontal="center" vertical="center"/>
    </xf>
    <xf numFmtId="0" fontId="55" fillId="28" borderId="0" xfId="0" applyFont="1" applyFill="1" applyAlignment="1">
      <alignment horizontal="center" vertical="center"/>
    </xf>
    <xf numFmtId="0" fontId="37" fillId="29" borderId="0" xfId="0" applyFont="1" applyFill="1" applyAlignment="1">
      <alignment horizontal="center" vertical="center"/>
    </xf>
    <xf numFmtId="0" fontId="37" fillId="30" borderId="0" xfId="0" applyFont="1" applyFill="1" applyAlignment="1">
      <alignment horizontal="center" vertical="center"/>
    </xf>
  </cellXfs>
  <cellStyles count="4">
    <cellStyle name="Comma" xfId="1" builtinId="3"/>
    <cellStyle name="Hyperlink" xfId="3" builtinId="8"/>
    <cellStyle name="Normal" xfId="0" builtinId="0"/>
    <cellStyle name="Per cent" xfId="2" builtinId="5"/>
  </cellStyles>
  <dxfs count="0"/>
  <tableStyles count="0" defaultTableStyle="TableStyleMedium2" defaultPivotStyle="PivotStyleLight16"/>
  <colors>
    <mruColors>
      <color rgb="FF2E2D7D"/>
      <color rgb="FF8938A2"/>
      <color rgb="FFA954C4"/>
      <color rgb="FF3F9381"/>
      <color rgb="FFCC9E05"/>
      <color rgb="FFFC4C02"/>
      <color rgb="FF3C8C7B"/>
      <color rgb="FFD4D4E8"/>
      <color rgb="FF9FA0CD"/>
      <color rgb="FF7475B7"/>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microsoft.com/office/2017/10/relationships/person" Target="persons/person.xml"/><Relationship Id="rId18"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haredStrings" Target="sharedStrings.xml"/><Relationship Id="rId17"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tyles" Target="styles.xml"/><Relationship Id="rId5" Type="http://schemas.openxmlformats.org/officeDocument/2006/relationships/worksheet" Target="worksheets/sheet5.xml"/><Relationship Id="rId15" Type="http://schemas.openxmlformats.org/officeDocument/2006/relationships/customXml" Target="../customXml/item1.xml"/><Relationship Id="rId10" Type="http://schemas.openxmlformats.org/officeDocument/2006/relationships/theme" Target="theme/theme1.xml"/><Relationship Id="rId19" Type="http://schemas.openxmlformats.org/officeDocument/2006/relationships/customXml" Target="../customXml/item5.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calcChain" Target="calcChain.xml"/></Relationships>
</file>

<file path=xl/persons/person.xml><?xml version="1.0" encoding="utf-8"?>
<personList xmlns="http://schemas.microsoft.com/office/spreadsheetml/2018/threadedcomments" xmlns:x="http://schemas.openxmlformats.org/spreadsheetml/2006/main">
  <person displayName="Kobi Merrikin" id="{24222479-45AB-4131-9B0F-CE30CCC4FFCB}" userId="S::k.merrikin@sustainitsolutions.com::cb605d0a-17e0-4608-80b6-500b5c0c6600" providerId="AD"/>
</personList>
</file>

<file path=xl/theme/theme1.xml><?xml version="1.0" encoding="utf-8"?>
<a:theme xmlns:a="http://schemas.openxmlformats.org/drawingml/2006/main" name="Office Theme">
  <a:themeElements>
    <a:clrScheme name="BAT">
      <a:dk1>
        <a:sysClr val="windowText" lastClr="000000"/>
      </a:dk1>
      <a:lt1>
        <a:sysClr val="window" lastClr="FFFFFF"/>
      </a:lt1>
      <a:dk2>
        <a:srgbClr val="000000"/>
      </a:dk2>
      <a:lt2>
        <a:srgbClr val="FFFFFF"/>
      </a:lt2>
      <a:accent1>
        <a:srgbClr val="0E2B63"/>
      </a:accent1>
      <a:accent2>
        <a:srgbClr val="004F9F"/>
      </a:accent2>
      <a:accent3>
        <a:srgbClr val="00B1EB"/>
      </a:accent3>
      <a:accent4>
        <a:srgbClr val="50AF47"/>
      </a:accent4>
      <a:accent5>
        <a:srgbClr val="E72582"/>
      </a:accent5>
      <a:accent6>
        <a:srgbClr val="5A328A"/>
      </a:accent6>
      <a:hlink>
        <a:srgbClr val="004F9F"/>
      </a:hlink>
      <a:folHlink>
        <a:srgbClr val="954F72"/>
      </a:folHlink>
    </a:clrScheme>
    <a:fontScheme name="BAT">
      <a:majorFont>
        <a:latin typeface="Montserrat"/>
        <a:ea typeface=""/>
        <a:cs typeface=""/>
      </a:majorFont>
      <a:minorFont>
        <a:latin typeface="Montserra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threadedComments/threadedComment1.xml><?xml version="1.0" encoding="utf-8"?>
<ThreadedComments xmlns="http://schemas.microsoft.com/office/spreadsheetml/2018/threadedcomments" xmlns:x="http://schemas.openxmlformats.org/spreadsheetml/2006/main">
  <threadedComment ref="F40" dT="2022-02-24T13:25:49.29" personId="{24222479-45AB-4131-9B0F-CE30CCC4FFCB}" id="{A1ECA4CE-B380-4D0D-8E37-75A93F86BCAB}">
    <text>Check this with Beth</text>
  </threadedComment>
</ThreadedComments>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printerSettings" Target="../printerSettings/printerSettings8.bin"/><Relationship Id="rId4" Type="http://schemas.microsoft.com/office/2017/10/relationships/threadedComment" Target="../threadedComments/threadedComment1.xml"/></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C32"/>
  <sheetViews>
    <sheetView zoomScale="140" zoomScaleNormal="140" workbookViewId="0">
      <selection activeCell="A3" sqref="A3"/>
    </sheetView>
  </sheetViews>
  <sheetFormatPr defaultColWidth="9.08203125" defaultRowHeight="14.5"/>
  <cols>
    <col min="1" max="1" width="103.58203125" style="237" customWidth="1"/>
    <col min="2" max="2" width="72.33203125" style="237" customWidth="1"/>
    <col min="3" max="3" width="24.33203125" style="238" customWidth="1"/>
    <col min="4" max="16384" width="9.08203125" style="237"/>
  </cols>
  <sheetData>
    <row r="1" spans="1:3" s="234" customFormat="1">
      <c r="A1" s="233" t="s">
        <v>376</v>
      </c>
      <c r="C1" s="235"/>
    </row>
    <row r="2" spans="1:3" s="234" customFormat="1" ht="144">
      <c r="A2" s="236" t="s">
        <v>809</v>
      </c>
      <c r="C2" s="235"/>
    </row>
    <row r="3" spans="1:3" s="234" customFormat="1" ht="12">
      <c r="A3" s="235"/>
      <c r="C3" s="235"/>
    </row>
    <row r="4" spans="1:3" s="234" customFormat="1" ht="12">
      <c r="C4" s="235"/>
    </row>
    <row r="32" ht="47.5" customHeight="1"/>
  </sheetData>
  <sheetProtection algorithmName="SHA-512" hashValue="HmbCZ+L3EzS6PliWnImwMBUeDxul3Iwkw2Zzvg/WexL4a2X1y1XiivyVif8f75EXmGKuAwoamH6Uvhxcl2irjA==" saltValue="/bDA9gKxA5gKzW5roiJzrw==" spinCount="100000" sheet="1" selectLockedCells="1" selectUnlockedCells="1"/>
  <pageMargins left="0.7" right="0.7" top="0.75" bottom="0.75" header="0.3" footer="0.3"/>
  <pageSetup paperSize="9" orientation="portrait" r:id="rId1"/>
  <headerFooter differentOddEven="1" differentFirst="1">
    <oddHeader xml:space="preserve">&amp;C
</oddHeader>
    <oddFooter xml:space="preserve">&amp;C
</oddFooter>
    <evenHeader xml:space="preserve">&amp;C
</evenHeader>
    <evenFooter xml:space="preserve">&amp;C
</evenFooter>
    <firstHeader xml:space="preserve">&amp;C
</firstHeader>
    <firstFooter xml:space="preserve">&amp;C
</firstFooter>
  </headerFooter>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B1:Q74"/>
  <sheetViews>
    <sheetView zoomScale="120" zoomScaleNormal="120" workbookViewId="0">
      <pane ySplit="4" topLeftCell="A5" activePane="bottomLeft" state="frozen"/>
      <selection pane="bottomLeft" activeCell="B49" sqref="B49"/>
    </sheetView>
  </sheetViews>
  <sheetFormatPr defaultColWidth="9.08203125" defaultRowHeight="14.5"/>
  <cols>
    <col min="1" max="1" width="1.58203125" style="227" customWidth="1"/>
    <col min="2" max="2" width="24.58203125" style="227" customWidth="1"/>
    <col min="3" max="3" width="72.9140625" style="230" customWidth="1"/>
    <col min="4" max="4" width="9.08203125" style="227"/>
    <col min="5" max="5" width="9.08203125" style="232"/>
    <col min="6" max="6" width="10.83203125" style="227" customWidth="1"/>
    <col min="7" max="7" width="10.33203125" style="231" customWidth="1"/>
    <col min="8" max="8" width="11.6640625" style="232" customWidth="1"/>
    <col min="9" max="11" width="12.83203125" style="227" bestFit="1" customWidth="1"/>
    <col min="12" max="12" width="9.08203125" style="227"/>
    <col min="13" max="14" width="9.5" style="227" bestFit="1" customWidth="1"/>
    <col min="15" max="15" width="9.08203125" style="227"/>
    <col min="16" max="16" width="33.33203125" style="226" customWidth="1"/>
    <col min="17" max="17" width="32.33203125" style="226" customWidth="1"/>
    <col min="18" max="18" width="20.83203125" style="227" customWidth="1"/>
    <col min="19" max="16384" width="9.08203125" style="227"/>
  </cols>
  <sheetData>
    <row r="1" spans="2:16" ht="16.5" customHeight="1">
      <c r="B1" s="372" t="s">
        <v>12</v>
      </c>
      <c r="C1" s="372"/>
      <c r="D1" s="372"/>
      <c r="E1" s="372"/>
      <c r="F1" s="372"/>
      <c r="G1" s="372"/>
      <c r="H1" s="372"/>
      <c r="I1" s="372"/>
      <c r="J1" s="372"/>
      <c r="K1" s="372"/>
      <c r="L1" s="372"/>
      <c r="M1" s="372"/>
      <c r="N1" s="372"/>
      <c r="O1" s="372"/>
    </row>
    <row r="2" spans="2:16" ht="14.5" customHeight="1">
      <c r="B2" s="372"/>
      <c r="C2" s="372"/>
      <c r="D2" s="372"/>
      <c r="E2" s="372"/>
      <c r="F2" s="372"/>
      <c r="G2" s="372"/>
      <c r="H2" s="372"/>
      <c r="I2" s="372"/>
      <c r="J2" s="372"/>
      <c r="K2" s="372"/>
      <c r="L2" s="372"/>
      <c r="M2" s="372"/>
      <c r="N2" s="372"/>
      <c r="O2" s="372"/>
    </row>
    <row r="3" spans="2:16" ht="14.5" customHeight="1">
      <c r="B3" s="372"/>
      <c r="C3" s="372"/>
      <c r="D3" s="372"/>
      <c r="E3" s="372"/>
      <c r="F3" s="372"/>
      <c r="G3" s="372"/>
      <c r="H3" s="372"/>
      <c r="I3" s="372"/>
      <c r="J3" s="372"/>
      <c r="K3" s="372"/>
      <c r="L3" s="372"/>
      <c r="M3" s="372"/>
      <c r="N3" s="372"/>
      <c r="O3" s="372"/>
    </row>
    <row r="4" spans="2:16">
      <c r="B4" s="258" t="s">
        <v>1</v>
      </c>
      <c r="C4" s="259" t="s">
        <v>2</v>
      </c>
      <c r="D4" s="258" t="s">
        <v>13</v>
      </c>
      <c r="E4" s="258">
        <v>2025</v>
      </c>
      <c r="F4" s="258">
        <v>2024</v>
      </c>
      <c r="G4" s="260">
        <v>2023</v>
      </c>
      <c r="H4" s="258">
        <v>2022</v>
      </c>
      <c r="I4" s="261">
        <v>2021</v>
      </c>
      <c r="J4" s="258">
        <v>2020</v>
      </c>
      <c r="K4" s="258">
        <v>2019</v>
      </c>
      <c r="L4" s="262">
        <v>2018</v>
      </c>
      <c r="M4" s="262">
        <v>2017</v>
      </c>
      <c r="N4" s="262">
        <v>2016</v>
      </c>
      <c r="O4" s="258" t="s">
        <v>4</v>
      </c>
    </row>
    <row r="5" spans="2:16" ht="24">
      <c r="B5" s="371" t="s">
        <v>286</v>
      </c>
      <c r="C5" s="272" t="s">
        <v>16</v>
      </c>
      <c r="D5" s="273" t="s">
        <v>287</v>
      </c>
      <c r="E5" s="347" t="s">
        <v>751</v>
      </c>
      <c r="F5" s="348" t="s">
        <v>663</v>
      </c>
      <c r="G5" s="348" t="s">
        <v>618</v>
      </c>
      <c r="H5" s="349" t="s">
        <v>569</v>
      </c>
      <c r="I5" s="348" t="s">
        <v>413</v>
      </c>
      <c r="J5" s="348" t="s">
        <v>414</v>
      </c>
      <c r="K5" s="348" t="s">
        <v>415</v>
      </c>
      <c r="L5" s="350" t="s">
        <v>416</v>
      </c>
      <c r="M5" s="351" t="s">
        <v>417</v>
      </c>
      <c r="N5" s="350" t="s">
        <v>418</v>
      </c>
      <c r="O5" s="274" t="s">
        <v>7</v>
      </c>
    </row>
    <row r="6" spans="2:16" ht="24">
      <c r="B6" s="371"/>
      <c r="C6" s="272" t="s">
        <v>378</v>
      </c>
      <c r="D6" s="273" t="s">
        <v>287</v>
      </c>
      <c r="E6" s="347" t="s">
        <v>752</v>
      </c>
      <c r="F6" s="348" t="s">
        <v>665</v>
      </c>
      <c r="G6" s="348" t="s">
        <v>619</v>
      </c>
      <c r="H6" s="349" t="s">
        <v>570</v>
      </c>
      <c r="I6" s="348" t="s">
        <v>419</v>
      </c>
      <c r="J6" s="348" t="s">
        <v>420</v>
      </c>
      <c r="K6" s="348" t="s">
        <v>421</v>
      </c>
      <c r="L6" s="350" t="s">
        <v>422</v>
      </c>
      <c r="M6" s="351" t="s">
        <v>423</v>
      </c>
      <c r="N6" s="351" t="s">
        <v>424</v>
      </c>
      <c r="O6" s="274" t="s">
        <v>7</v>
      </c>
    </row>
    <row r="7" spans="2:16" ht="24">
      <c r="B7" s="371"/>
      <c r="C7" s="272" t="s">
        <v>379</v>
      </c>
      <c r="D7" s="273" t="s">
        <v>287</v>
      </c>
      <c r="E7" s="347" t="s">
        <v>753</v>
      </c>
      <c r="F7" s="348" t="s">
        <v>664</v>
      </c>
      <c r="G7" s="348" t="s">
        <v>640</v>
      </c>
      <c r="H7" s="349" t="s">
        <v>571</v>
      </c>
      <c r="I7" s="348" t="s">
        <v>425</v>
      </c>
      <c r="J7" s="348" t="s">
        <v>426</v>
      </c>
      <c r="K7" s="348" t="s">
        <v>427</v>
      </c>
      <c r="L7" s="350" t="s">
        <v>428</v>
      </c>
      <c r="M7" s="351" t="s">
        <v>429</v>
      </c>
      <c r="N7" s="351" t="s">
        <v>430</v>
      </c>
      <c r="O7" s="274" t="s">
        <v>7</v>
      </c>
    </row>
    <row r="8" spans="2:16" ht="24">
      <c r="B8" s="371"/>
      <c r="C8" s="272" t="s">
        <v>20</v>
      </c>
      <c r="D8" s="273" t="s">
        <v>287</v>
      </c>
      <c r="E8" s="347" t="s">
        <v>754</v>
      </c>
      <c r="F8" s="348" t="s">
        <v>666</v>
      </c>
      <c r="G8" s="348" t="s">
        <v>641</v>
      </c>
      <c r="H8" s="349" t="s">
        <v>572</v>
      </c>
      <c r="I8" s="348" t="s">
        <v>431</v>
      </c>
      <c r="J8" s="348" t="s">
        <v>432</v>
      </c>
      <c r="K8" s="348" t="s">
        <v>433</v>
      </c>
      <c r="L8" s="350" t="s">
        <v>434</v>
      </c>
      <c r="M8" s="351" t="s">
        <v>435</v>
      </c>
      <c r="N8" s="351" t="s">
        <v>436</v>
      </c>
      <c r="O8" s="275" t="s">
        <v>7</v>
      </c>
    </row>
    <row r="9" spans="2:16" ht="28" customHeight="1">
      <c r="B9" s="371"/>
      <c r="C9" s="272" t="s">
        <v>288</v>
      </c>
      <c r="D9" s="273" t="s">
        <v>287</v>
      </c>
      <c r="E9" s="347" t="s">
        <v>648</v>
      </c>
      <c r="F9" s="349" t="s">
        <v>648</v>
      </c>
      <c r="G9" s="349" t="s">
        <v>573</v>
      </c>
      <c r="H9" s="349" t="s">
        <v>573</v>
      </c>
      <c r="I9" s="352" t="s">
        <v>437</v>
      </c>
      <c r="J9" s="352" t="s">
        <v>437</v>
      </c>
      <c r="K9" s="352" t="s">
        <v>438</v>
      </c>
      <c r="L9" s="350" t="s">
        <v>438</v>
      </c>
      <c r="M9" s="351" t="s">
        <v>439</v>
      </c>
      <c r="N9" s="348" t="s">
        <v>440</v>
      </c>
      <c r="O9" s="274" t="s">
        <v>7</v>
      </c>
    </row>
    <row r="10" spans="2:16" ht="28" customHeight="1">
      <c r="B10" s="371"/>
      <c r="C10" s="272" t="s">
        <v>307</v>
      </c>
      <c r="D10" s="273" t="s">
        <v>287</v>
      </c>
      <c r="E10" s="276" t="s">
        <v>712</v>
      </c>
      <c r="F10" s="277" t="s">
        <v>712</v>
      </c>
      <c r="G10" s="277">
        <v>54204</v>
      </c>
      <c r="H10" s="277">
        <v>55685.64</v>
      </c>
      <c r="I10" s="277">
        <v>76133</v>
      </c>
      <c r="J10" s="277">
        <v>69948</v>
      </c>
      <c r="K10" s="277">
        <v>114690</v>
      </c>
      <c r="L10" s="277">
        <v>91546</v>
      </c>
      <c r="M10" s="277">
        <v>90894</v>
      </c>
      <c r="N10" s="277">
        <v>105086</v>
      </c>
      <c r="O10" s="274" t="s">
        <v>10</v>
      </c>
      <c r="P10" s="228"/>
    </row>
    <row r="11" spans="2:16" ht="28" customHeight="1">
      <c r="B11" s="371"/>
      <c r="C11" s="272" t="s">
        <v>305</v>
      </c>
      <c r="D11" s="273" t="s">
        <v>287</v>
      </c>
      <c r="E11" s="276" t="s">
        <v>712</v>
      </c>
      <c r="F11" s="277" t="s">
        <v>712</v>
      </c>
      <c r="G11" s="277">
        <v>2624</v>
      </c>
      <c r="H11" s="277">
        <v>7585.39</v>
      </c>
      <c r="I11" s="277">
        <v>3622</v>
      </c>
      <c r="J11" s="277">
        <v>2983</v>
      </c>
      <c r="K11" s="277">
        <v>9179</v>
      </c>
      <c r="L11" s="277">
        <v>11603</v>
      </c>
      <c r="M11" s="277">
        <v>12961</v>
      </c>
      <c r="N11" s="277">
        <v>17018</v>
      </c>
      <c r="O11" s="274" t="s">
        <v>10</v>
      </c>
      <c r="P11" s="228"/>
    </row>
    <row r="12" spans="2:16" ht="28" customHeight="1">
      <c r="B12" s="371"/>
      <c r="C12" s="272" t="s">
        <v>306</v>
      </c>
      <c r="D12" s="273" t="s">
        <v>287</v>
      </c>
      <c r="E12" s="276" t="s">
        <v>712</v>
      </c>
      <c r="F12" s="277" t="s">
        <v>712</v>
      </c>
      <c r="G12" s="277">
        <v>1686</v>
      </c>
      <c r="H12" s="277">
        <v>2037.44</v>
      </c>
      <c r="I12" s="277">
        <v>1290</v>
      </c>
      <c r="J12" s="277">
        <v>6049</v>
      </c>
      <c r="K12" s="277">
        <v>3919</v>
      </c>
      <c r="L12" s="277">
        <v>3604</v>
      </c>
      <c r="M12" s="277">
        <v>1843</v>
      </c>
      <c r="N12" s="277">
        <v>23839</v>
      </c>
      <c r="O12" s="274" t="s">
        <v>10</v>
      </c>
      <c r="P12" s="228"/>
    </row>
    <row r="13" spans="2:16" ht="28" customHeight="1">
      <c r="B13" s="371"/>
      <c r="C13" s="272" t="s">
        <v>650</v>
      </c>
      <c r="D13" s="273" t="s">
        <v>287</v>
      </c>
      <c r="E13" s="276" t="s">
        <v>712</v>
      </c>
      <c r="F13" s="277" t="s">
        <v>712</v>
      </c>
      <c r="G13" s="277">
        <v>48846</v>
      </c>
      <c r="H13" s="277">
        <v>44450</v>
      </c>
      <c r="I13" s="277">
        <v>53486</v>
      </c>
      <c r="J13" s="277">
        <v>64621</v>
      </c>
      <c r="K13" s="277">
        <v>372566</v>
      </c>
      <c r="L13" s="277">
        <v>410476</v>
      </c>
      <c r="M13" s="277">
        <v>465772</v>
      </c>
      <c r="N13" s="277">
        <v>443924</v>
      </c>
      <c r="O13" s="274" t="s">
        <v>10</v>
      </c>
      <c r="P13" s="228"/>
    </row>
    <row r="14" spans="2:16" ht="28" customHeight="1">
      <c r="B14" s="371"/>
      <c r="C14" s="272" t="s">
        <v>308</v>
      </c>
      <c r="D14" s="273" t="s">
        <v>287</v>
      </c>
      <c r="E14" s="276" t="s">
        <v>712</v>
      </c>
      <c r="F14" s="277" t="s">
        <v>712</v>
      </c>
      <c r="G14" s="277">
        <v>54456</v>
      </c>
      <c r="H14" s="277">
        <v>60373.84</v>
      </c>
      <c r="I14" s="277">
        <v>71602</v>
      </c>
      <c r="J14" s="277">
        <v>73221</v>
      </c>
      <c r="K14" s="277">
        <v>92801</v>
      </c>
      <c r="L14" s="277">
        <v>132811</v>
      </c>
      <c r="M14" s="277">
        <v>147062</v>
      </c>
      <c r="N14" s="277">
        <v>165560</v>
      </c>
      <c r="O14" s="274" t="s">
        <v>10</v>
      </c>
      <c r="P14" s="228"/>
    </row>
    <row r="15" spans="2:16" ht="28" customHeight="1">
      <c r="B15" s="371"/>
      <c r="C15" s="272" t="s">
        <v>309</v>
      </c>
      <c r="D15" s="273" t="s">
        <v>287</v>
      </c>
      <c r="E15" s="276" t="s">
        <v>712</v>
      </c>
      <c r="F15" s="277" t="s">
        <v>712</v>
      </c>
      <c r="G15" s="277" t="s">
        <v>629</v>
      </c>
      <c r="H15" s="277">
        <v>12769.23</v>
      </c>
      <c r="I15" s="277">
        <v>25034</v>
      </c>
      <c r="J15" s="277">
        <v>117485</v>
      </c>
      <c r="K15" s="277">
        <v>120159</v>
      </c>
      <c r="L15" s="277">
        <v>174715</v>
      </c>
      <c r="M15" s="277">
        <v>172476</v>
      </c>
      <c r="N15" s="277" t="s">
        <v>22</v>
      </c>
      <c r="O15" s="274" t="s">
        <v>10</v>
      </c>
      <c r="P15" s="228"/>
    </row>
    <row r="16" spans="2:16" ht="28" customHeight="1">
      <c r="B16" s="371"/>
      <c r="C16" s="272" t="s">
        <v>311</v>
      </c>
      <c r="D16" s="273" t="s">
        <v>287</v>
      </c>
      <c r="E16" s="276" t="s">
        <v>712</v>
      </c>
      <c r="F16" s="277" t="s">
        <v>712</v>
      </c>
      <c r="G16" s="278">
        <v>16278</v>
      </c>
      <c r="H16" s="277">
        <v>48110.04</v>
      </c>
      <c r="I16" s="277">
        <v>18086</v>
      </c>
      <c r="J16" s="277">
        <v>16664</v>
      </c>
      <c r="K16" s="277">
        <v>30341</v>
      </c>
      <c r="L16" s="277">
        <v>36131</v>
      </c>
      <c r="M16" s="277">
        <v>40446</v>
      </c>
      <c r="N16" s="277">
        <v>51452</v>
      </c>
      <c r="O16" s="274" t="s">
        <v>10</v>
      </c>
      <c r="P16" s="228"/>
    </row>
    <row r="17" spans="2:16" ht="28" customHeight="1">
      <c r="B17" s="371"/>
      <c r="C17" s="272" t="s">
        <v>310</v>
      </c>
      <c r="D17" s="273" t="s">
        <v>287</v>
      </c>
      <c r="E17" s="276" t="s">
        <v>712</v>
      </c>
      <c r="F17" s="277" t="s">
        <v>712</v>
      </c>
      <c r="G17" s="278">
        <v>16278</v>
      </c>
      <c r="H17" s="277">
        <v>48110.04</v>
      </c>
      <c r="I17" s="277">
        <v>18086</v>
      </c>
      <c r="J17" s="277">
        <v>16664</v>
      </c>
      <c r="K17" s="277">
        <v>30341</v>
      </c>
      <c r="L17" s="277">
        <v>36131</v>
      </c>
      <c r="M17" s="277">
        <v>40446</v>
      </c>
      <c r="N17" s="277" t="s">
        <v>22</v>
      </c>
      <c r="O17" s="274" t="s">
        <v>10</v>
      </c>
      <c r="P17" s="228"/>
    </row>
    <row r="18" spans="2:16" ht="28" customHeight="1">
      <c r="B18" s="371"/>
      <c r="C18" s="272" t="s">
        <v>312</v>
      </c>
      <c r="D18" s="273" t="s">
        <v>287</v>
      </c>
      <c r="E18" s="276" t="s">
        <v>712</v>
      </c>
      <c r="F18" s="277" t="s">
        <v>712</v>
      </c>
      <c r="G18" s="278">
        <v>49571</v>
      </c>
      <c r="H18" s="277">
        <v>54332.01</v>
      </c>
      <c r="I18" s="277">
        <v>56286</v>
      </c>
      <c r="J18" s="277">
        <v>79834</v>
      </c>
      <c r="K18" s="277">
        <v>78113</v>
      </c>
      <c r="L18" s="277">
        <v>74205</v>
      </c>
      <c r="M18" s="277">
        <v>66174</v>
      </c>
      <c r="N18" s="277">
        <v>54775</v>
      </c>
      <c r="O18" s="274" t="s">
        <v>10</v>
      </c>
      <c r="P18" s="228"/>
    </row>
    <row r="19" spans="2:16" ht="28" customHeight="1">
      <c r="B19" s="371"/>
      <c r="C19" s="272" t="s">
        <v>313</v>
      </c>
      <c r="D19" s="273" t="s">
        <v>287</v>
      </c>
      <c r="E19" s="276" t="s">
        <v>712</v>
      </c>
      <c r="F19" s="277" t="s">
        <v>712</v>
      </c>
      <c r="G19" s="278">
        <v>49571</v>
      </c>
      <c r="H19" s="277">
        <v>54332.01</v>
      </c>
      <c r="I19" s="277">
        <v>56286</v>
      </c>
      <c r="J19" s="277">
        <v>79834</v>
      </c>
      <c r="K19" s="277">
        <v>78113</v>
      </c>
      <c r="L19" s="277">
        <v>74205</v>
      </c>
      <c r="M19" s="277">
        <v>66174</v>
      </c>
      <c r="N19" s="277" t="s">
        <v>22</v>
      </c>
      <c r="O19" s="274" t="s">
        <v>10</v>
      </c>
      <c r="P19" s="228"/>
    </row>
    <row r="20" spans="2:16" ht="28" customHeight="1">
      <c r="B20" s="371"/>
      <c r="C20" s="272" t="s">
        <v>612</v>
      </c>
      <c r="D20" s="273" t="s">
        <v>287</v>
      </c>
      <c r="E20" s="276" t="s">
        <v>712</v>
      </c>
      <c r="F20" s="277" t="s">
        <v>712</v>
      </c>
      <c r="G20" s="278">
        <v>123153</v>
      </c>
      <c r="H20" s="277">
        <v>109046.39999999999</v>
      </c>
      <c r="I20" s="277">
        <v>112435</v>
      </c>
      <c r="J20" s="277">
        <v>154089</v>
      </c>
      <c r="K20" s="277">
        <v>301995</v>
      </c>
      <c r="L20" s="277">
        <v>271295</v>
      </c>
      <c r="M20" s="277">
        <v>304309</v>
      </c>
      <c r="N20" s="277">
        <v>323146</v>
      </c>
      <c r="O20" s="274" t="s">
        <v>10</v>
      </c>
      <c r="P20" s="228"/>
    </row>
    <row r="21" spans="2:16" ht="28" customHeight="1">
      <c r="B21" s="371"/>
      <c r="C21" s="272" t="s">
        <v>611</v>
      </c>
      <c r="D21" s="273" t="s">
        <v>287</v>
      </c>
      <c r="E21" s="276" t="s">
        <v>712</v>
      </c>
      <c r="F21" s="277" t="s">
        <v>712</v>
      </c>
      <c r="G21" s="278">
        <v>87625</v>
      </c>
      <c r="H21" s="277">
        <v>139842.35999999999</v>
      </c>
      <c r="I21" s="277">
        <v>123125</v>
      </c>
      <c r="J21" s="277">
        <v>187053</v>
      </c>
      <c r="K21" s="277">
        <v>293278</v>
      </c>
      <c r="L21" s="277">
        <v>293725</v>
      </c>
      <c r="M21" s="277">
        <v>345809</v>
      </c>
      <c r="N21" s="277" t="s">
        <v>22</v>
      </c>
      <c r="O21" s="274" t="s">
        <v>10</v>
      </c>
      <c r="P21" s="228"/>
    </row>
    <row r="22" spans="2:16" ht="28" customHeight="1">
      <c r="B22" s="371"/>
      <c r="C22" s="272" t="s">
        <v>327</v>
      </c>
      <c r="D22" s="273" t="s">
        <v>324</v>
      </c>
      <c r="E22" s="276">
        <v>189</v>
      </c>
      <c r="F22" s="278">
        <v>99.63</v>
      </c>
      <c r="G22" s="276">
        <v>159</v>
      </c>
      <c r="H22" s="276">
        <v>186</v>
      </c>
      <c r="I22" s="277">
        <v>224</v>
      </c>
      <c r="J22" s="277">
        <v>244</v>
      </c>
      <c r="K22" s="277">
        <v>1363</v>
      </c>
      <c r="L22" s="277">
        <v>1329</v>
      </c>
      <c r="M22" s="277">
        <v>1557</v>
      </c>
      <c r="N22" s="277">
        <v>2196</v>
      </c>
      <c r="O22" s="274" t="s">
        <v>10</v>
      </c>
      <c r="P22" s="228"/>
    </row>
    <row r="23" spans="2:16" ht="24">
      <c r="B23" s="263" t="s">
        <v>303</v>
      </c>
      <c r="C23" s="264" t="s">
        <v>326</v>
      </c>
      <c r="D23" s="265" t="s">
        <v>287</v>
      </c>
      <c r="E23" s="353" t="s">
        <v>755</v>
      </c>
      <c r="F23" s="354" t="s">
        <v>667</v>
      </c>
      <c r="G23" s="354" t="s">
        <v>620</v>
      </c>
      <c r="H23" s="354" t="s">
        <v>575</v>
      </c>
      <c r="I23" s="355" t="s">
        <v>441</v>
      </c>
      <c r="J23" s="355" t="s">
        <v>442</v>
      </c>
      <c r="K23" s="355" t="s">
        <v>443</v>
      </c>
      <c r="L23" s="355" t="s">
        <v>444</v>
      </c>
      <c r="M23" s="355" t="s">
        <v>445</v>
      </c>
      <c r="N23" s="355" t="s">
        <v>446</v>
      </c>
      <c r="O23" s="259" t="s">
        <v>7</v>
      </c>
    </row>
    <row r="24" spans="2:16" ht="34" customHeight="1">
      <c r="B24" s="371" t="s">
        <v>291</v>
      </c>
      <c r="C24" s="272" t="s">
        <v>289</v>
      </c>
      <c r="D24" s="273" t="s">
        <v>290</v>
      </c>
      <c r="E24" s="347" t="s">
        <v>756</v>
      </c>
      <c r="F24" s="352" t="s">
        <v>668</v>
      </c>
      <c r="G24" s="349" t="s">
        <v>621</v>
      </c>
      <c r="H24" s="349" t="s">
        <v>576</v>
      </c>
      <c r="I24" s="348" t="s">
        <v>447</v>
      </c>
      <c r="J24" s="348" t="s">
        <v>448</v>
      </c>
      <c r="K24" s="348" t="s">
        <v>449</v>
      </c>
      <c r="L24" s="277" t="s">
        <v>22</v>
      </c>
      <c r="M24" s="277" t="s">
        <v>22</v>
      </c>
      <c r="N24" s="277" t="s">
        <v>22</v>
      </c>
      <c r="O24" s="274" t="s">
        <v>7</v>
      </c>
    </row>
    <row r="25" spans="2:16" ht="34" customHeight="1">
      <c r="B25" s="371"/>
      <c r="C25" s="272" t="s">
        <v>315</v>
      </c>
      <c r="D25" s="273" t="s">
        <v>314</v>
      </c>
      <c r="E25" s="277">
        <v>398233</v>
      </c>
      <c r="F25" s="277">
        <v>389262.11</v>
      </c>
      <c r="G25" s="277">
        <v>392394</v>
      </c>
      <c r="H25" s="277">
        <v>447522</v>
      </c>
      <c r="I25" s="277">
        <v>613618</v>
      </c>
      <c r="J25" s="277">
        <v>685739</v>
      </c>
      <c r="K25" s="277">
        <v>1627505</v>
      </c>
      <c r="L25" s="277">
        <v>958645</v>
      </c>
      <c r="M25" s="277">
        <v>695797</v>
      </c>
      <c r="N25" s="277">
        <v>818409</v>
      </c>
      <c r="O25" s="274" t="s">
        <v>10</v>
      </c>
      <c r="P25" s="228"/>
    </row>
    <row r="26" spans="2:16" ht="34" customHeight="1">
      <c r="B26" s="371"/>
      <c r="C26" s="272" t="s">
        <v>316</v>
      </c>
      <c r="D26" s="273" t="s">
        <v>314</v>
      </c>
      <c r="E26" s="277">
        <v>4782</v>
      </c>
      <c r="F26" s="277">
        <v>5009.1899999999996</v>
      </c>
      <c r="G26" s="277">
        <v>7547</v>
      </c>
      <c r="H26" s="277">
        <v>6065</v>
      </c>
      <c r="I26" s="277">
        <v>5294</v>
      </c>
      <c r="J26" s="277">
        <v>4874</v>
      </c>
      <c r="K26" s="277">
        <v>4337</v>
      </c>
      <c r="L26" s="277">
        <v>4435</v>
      </c>
      <c r="M26" s="277">
        <v>5930</v>
      </c>
      <c r="N26" s="277">
        <v>5816</v>
      </c>
      <c r="O26" s="274" t="s">
        <v>10</v>
      </c>
      <c r="P26" s="228"/>
    </row>
    <row r="27" spans="2:16" ht="34" customHeight="1">
      <c r="B27" s="371"/>
      <c r="C27" s="272" t="s">
        <v>317</v>
      </c>
      <c r="D27" s="273" t="s">
        <v>314</v>
      </c>
      <c r="E27" s="277">
        <v>10579</v>
      </c>
      <c r="F27" s="277">
        <v>12329.89</v>
      </c>
      <c r="G27" s="277">
        <v>13552</v>
      </c>
      <c r="H27" s="277">
        <v>5079</v>
      </c>
      <c r="I27" s="277">
        <v>7000</v>
      </c>
      <c r="J27" s="277">
        <v>7885</v>
      </c>
      <c r="K27" s="277">
        <v>28177</v>
      </c>
      <c r="L27" s="277">
        <v>47981</v>
      </c>
      <c r="M27" s="277">
        <v>21719</v>
      </c>
      <c r="N27" s="277">
        <v>21009</v>
      </c>
      <c r="O27" s="274" t="s">
        <v>10</v>
      </c>
      <c r="P27" s="228"/>
    </row>
    <row r="28" spans="2:16" ht="34" customHeight="1">
      <c r="B28" s="371"/>
      <c r="C28" s="272" t="s">
        <v>660</v>
      </c>
      <c r="D28" s="273" t="s">
        <v>314</v>
      </c>
      <c r="E28" s="277">
        <v>68681</v>
      </c>
      <c r="F28" s="277">
        <v>73270.42</v>
      </c>
      <c r="G28" s="277">
        <v>73854</v>
      </c>
      <c r="H28" s="277">
        <v>65086</v>
      </c>
      <c r="I28" s="277">
        <v>48855</v>
      </c>
      <c r="J28" s="277">
        <v>51999</v>
      </c>
      <c r="K28" s="277">
        <v>21206</v>
      </c>
      <c r="L28" s="277">
        <v>112206</v>
      </c>
      <c r="M28" s="277">
        <v>119191</v>
      </c>
      <c r="N28" s="277">
        <v>99281</v>
      </c>
      <c r="O28" s="274" t="s">
        <v>10</v>
      </c>
      <c r="P28" s="228"/>
    </row>
    <row r="29" spans="2:16" ht="34" customHeight="1">
      <c r="B29" s="371"/>
      <c r="C29" s="272" t="s">
        <v>318</v>
      </c>
      <c r="D29" s="273" t="s">
        <v>314</v>
      </c>
      <c r="E29" s="277">
        <v>61388</v>
      </c>
      <c r="F29" s="277">
        <v>20663.740000000002</v>
      </c>
      <c r="G29" s="277">
        <v>19071</v>
      </c>
      <c r="H29" s="277">
        <v>25482</v>
      </c>
      <c r="I29" s="277">
        <v>488548</v>
      </c>
      <c r="J29" s="277">
        <v>18655</v>
      </c>
      <c r="K29" s="277">
        <v>85976</v>
      </c>
      <c r="L29" s="277">
        <v>36827</v>
      </c>
      <c r="M29" s="277">
        <v>35665</v>
      </c>
      <c r="N29" s="277">
        <v>183528</v>
      </c>
      <c r="O29" s="274" t="s">
        <v>10</v>
      </c>
      <c r="P29" s="228"/>
    </row>
    <row r="30" spans="2:16" ht="34" customHeight="1">
      <c r="B30" s="371"/>
      <c r="C30" s="272" t="s">
        <v>319</v>
      </c>
      <c r="D30" s="273" t="s">
        <v>314</v>
      </c>
      <c r="E30" s="276">
        <v>0</v>
      </c>
      <c r="F30" s="276">
        <v>0</v>
      </c>
      <c r="G30" s="276">
        <v>0</v>
      </c>
      <c r="H30" s="276">
        <v>0</v>
      </c>
      <c r="I30" s="277">
        <v>32</v>
      </c>
      <c r="J30" s="277">
        <v>605</v>
      </c>
      <c r="K30" s="277">
        <v>340</v>
      </c>
      <c r="L30" s="277">
        <v>491</v>
      </c>
      <c r="M30" s="277">
        <v>506</v>
      </c>
      <c r="N30" s="277">
        <v>428</v>
      </c>
      <c r="O30" s="274" t="s">
        <v>10</v>
      </c>
      <c r="P30" s="228"/>
    </row>
    <row r="31" spans="2:16" ht="34" customHeight="1">
      <c r="B31" s="371"/>
      <c r="C31" s="272" t="s">
        <v>320</v>
      </c>
      <c r="D31" s="273" t="s">
        <v>314</v>
      </c>
      <c r="E31" s="277">
        <v>543664</v>
      </c>
      <c r="F31" s="277" t="s">
        <v>697</v>
      </c>
      <c r="G31" s="277">
        <v>506418</v>
      </c>
      <c r="H31" s="277">
        <v>549233</v>
      </c>
      <c r="I31" s="277">
        <v>1624601</v>
      </c>
      <c r="J31" s="277">
        <v>769758</v>
      </c>
      <c r="K31" s="277">
        <v>2202721</v>
      </c>
      <c r="L31" s="277">
        <v>2253664</v>
      </c>
      <c r="M31" s="277">
        <v>2020832</v>
      </c>
      <c r="N31" s="277">
        <v>2058931</v>
      </c>
      <c r="O31" s="274" t="s">
        <v>10</v>
      </c>
      <c r="P31" s="228"/>
    </row>
    <row r="32" spans="2:16" ht="34" customHeight="1">
      <c r="B32" s="371"/>
      <c r="C32" s="272" t="s">
        <v>321</v>
      </c>
      <c r="D32" s="273" t="s">
        <v>314</v>
      </c>
      <c r="E32" s="277">
        <v>767374</v>
      </c>
      <c r="F32" s="277">
        <v>741501</v>
      </c>
      <c r="G32" s="277">
        <v>755301</v>
      </c>
      <c r="H32" s="277">
        <v>877759.91399999999</v>
      </c>
      <c r="I32" s="277">
        <v>625781</v>
      </c>
      <c r="J32" s="277">
        <v>910469</v>
      </c>
      <c r="K32" s="277">
        <v>1038906</v>
      </c>
      <c r="L32" s="277">
        <v>1059965</v>
      </c>
      <c r="M32" s="277">
        <v>1017981</v>
      </c>
      <c r="N32" s="277">
        <v>1037938</v>
      </c>
      <c r="O32" s="274" t="s">
        <v>10</v>
      </c>
      <c r="P32" s="228"/>
    </row>
    <row r="33" spans="2:16" ht="34" customHeight="1">
      <c r="B33" s="371"/>
      <c r="C33" s="272" t="s">
        <v>322</v>
      </c>
      <c r="D33" s="273" t="s">
        <v>314</v>
      </c>
      <c r="E33" s="277">
        <v>28497</v>
      </c>
      <c r="F33" s="277">
        <v>37762.21</v>
      </c>
      <c r="G33" s="277">
        <v>16728</v>
      </c>
      <c r="H33" s="277">
        <v>10235.6</v>
      </c>
      <c r="I33" s="277">
        <v>19653</v>
      </c>
      <c r="J33" s="277">
        <v>20606</v>
      </c>
      <c r="K33" s="277">
        <v>109801</v>
      </c>
      <c r="L33" s="277">
        <v>157837</v>
      </c>
      <c r="M33" s="277">
        <v>105030</v>
      </c>
      <c r="N33" s="277">
        <v>182600</v>
      </c>
      <c r="O33" s="274" t="s">
        <v>10</v>
      </c>
      <c r="P33" s="228"/>
    </row>
    <row r="34" spans="2:16" ht="34" customHeight="1">
      <c r="B34" s="371"/>
      <c r="C34" s="272" t="s">
        <v>713</v>
      </c>
      <c r="D34" s="273" t="s">
        <v>314</v>
      </c>
      <c r="E34" s="277">
        <v>8905</v>
      </c>
      <c r="F34" s="277">
        <v>2505.94</v>
      </c>
      <c r="G34" s="277">
        <v>2084</v>
      </c>
      <c r="H34" s="277">
        <v>5951.8729999999996</v>
      </c>
      <c r="I34" s="277">
        <v>2486</v>
      </c>
      <c r="J34" s="277">
        <v>183376</v>
      </c>
      <c r="K34" s="277">
        <v>197070</v>
      </c>
      <c r="L34" s="277">
        <v>63805</v>
      </c>
      <c r="M34" s="277" t="s">
        <v>22</v>
      </c>
      <c r="N34" s="277" t="s">
        <v>22</v>
      </c>
      <c r="O34" s="274" t="s">
        <v>10</v>
      </c>
      <c r="P34" s="228"/>
    </row>
    <row r="35" spans="2:16" ht="24">
      <c r="B35" s="373" t="s">
        <v>292</v>
      </c>
      <c r="C35" s="264" t="s">
        <v>293</v>
      </c>
      <c r="D35" s="265" t="s">
        <v>294</v>
      </c>
      <c r="E35" s="266">
        <v>4207100</v>
      </c>
      <c r="F35" s="354" t="s">
        <v>674</v>
      </c>
      <c r="G35" s="354" t="s">
        <v>622</v>
      </c>
      <c r="H35" s="354" t="s">
        <v>577</v>
      </c>
      <c r="I35" s="355" t="s">
        <v>450</v>
      </c>
      <c r="J35" s="355" t="s">
        <v>451</v>
      </c>
      <c r="K35" s="355" t="s">
        <v>452</v>
      </c>
      <c r="L35" s="267" t="s">
        <v>22</v>
      </c>
      <c r="M35" s="267" t="s">
        <v>22</v>
      </c>
      <c r="N35" s="267" t="s">
        <v>22</v>
      </c>
      <c r="O35" s="259" t="s">
        <v>10</v>
      </c>
    </row>
    <row r="36" spans="2:16" ht="24">
      <c r="B36" s="374"/>
      <c r="C36" s="264" t="s">
        <v>295</v>
      </c>
      <c r="D36" s="265" t="s">
        <v>296</v>
      </c>
      <c r="E36" s="266">
        <v>1171305</v>
      </c>
      <c r="F36" s="354" t="s">
        <v>675</v>
      </c>
      <c r="G36" s="354" t="s">
        <v>623</v>
      </c>
      <c r="H36" s="354" t="s">
        <v>578</v>
      </c>
      <c r="I36" s="355" t="s">
        <v>453</v>
      </c>
      <c r="J36" s="355" t="s">
        <v>454</v>
      </c>
      <c r="K36" s="355" t="s">
        <v>455</v>
      </c>
      <c r="L36" s="267" t="s">
        <v>22</v>
      </c>
      <c r="M36" s="267" t="s">
        <v>22</v>
      </c>
      <c r="N36" s="267" t="s">
        <v>22</v>
      </c>
      <c r="O36" s="259" t="s">
        <v>10</v>
      </c>
    </row>
    <row r="37" spans="2:16" ht="24">
      <c r="B37" s="374"/>
      <c r="C37" s="264" t="s">
        <v>657</v>
      </c>
      <c r="D37" s="265" t="s">
        <v>304</v>
      </c>
      <c r="E37" s="266" t="s">
        <v>712</v>
      </c>
      <c r="F37" s="266" t="s">
        <v>712</v>
      </c>
      <c r="G37" s="268">
        <v>2.41</v>
      </c>
      <c r="H37" s="268">
        <v>2.41</v>
      </c>
      <c r="I37" s="269">
        <v>2.27</v>
      </c>
      <c r="J37" s="269">
        <v>2.02</v>
      </c>
      <c r="K37" s="269">
        <v>2.2610000000000001</v>
      </c>
      <c r="L37" s="269">
        <v>2.637</v>
      </c>
      <c r="M37" s="269">
        <v>2.407</v>
      </c>
      <c r="N37" s="269">
        <v>2.645</v>
      </c>
      <c r="O37" s="259" t="s">
        <v>10</v>
      </c>
      <c r="P37" s="228"/>
    </row>
    <row r="38" spans="2:16" ht="24">
      <c r="B38" s="374"/>
      <c r="C38" s="264" t="s">
        <v>658</v>
      </c>
      <c r="D38" s="265" t="s">
        <v>304</v>
      </c>
      <c r="E38" s="266" t="s">
        <v>712</v>
      </c>
      <c r="F38" s="266" t="s">
        <v>712</v>
      </c>
      <c r="G38" s="266">
        <v>0.95</v>
      </c>
      <c r="H38" s="266">
        <v>1.016</v>
      </c>
      <c r="I38" s="269">
        <v>1.05</v>
      </c>
      <c r="J38" s="269">
        <v>0.92</v>
      </c>
      <c r="K38" s="269">
        <v>86.632999999999996</v>
      </c>
      <c r="L38" s="269">
        <v>106.828</v>
      </c>
      <c r="M38" s="269">
        <v>82.045000000000002</v>
      </c>
      <c r="N38" s="269">
        <v>80.116</v>
      </c>
      <c r="O38" s="259" t="s">
        <v>10</v>
      </c>
      <c r="P38" s="228"/>
    </row>
    <row r="39" spans="2:16" ht="24">
      <c r="B39" s="374"/>
      <c r="C39" s="264" t="s">
        <v>659</v>
      </c>
      <c r="D39" s="265" t="s">
        <v>304</v>
      </c>
      <c r="E39" s="266" t="s">
        <v>712</v>
      </c>
      <c r="F39" s="266" t="s">
        <v>712</v>
      </c>
      <c r="G39" s="266">
        <v>1.0449999999999999</v>
      </c>
      <c r="H39" s="268">
        <v>1.44</v>
      </c>
      <c r="I39" s="269">
        <v>1.42</v>
      </c>
      <c r="J39" s="269">
        <v>1.42</v>
      </c>
      <c r="K39" s="269">
        <v>1.4710000000000001</v>
      </c>
      <c r="L39" s="269">
        <v>2.11</v>
      </c>
      <c r="M39" s="269">
        <v>2.2709999999999999</v>
      </c>
      <c r="N39" s="269">
        <v>2.0139999999999998</v>
      </c>
      <c r="O39" s="259" t="s">
        <v>10</v>
      </c>
      <c r="P39" s="228"/>
    </row>
    <row r="40" spans="2:16" ht="24">
      <c r="B40" s="374"/>
      <c r="C40" s="264" t="s">
        <v>661</v>
      </c>
      <c r="D40" s="265" t="s">
        <v>304</v>
      </c>
      <c r="E40" s="266" t="s">
        <v>712</v>
      </c>
      <c r="F40" s="266" t="s">
        <v>712</v>
      </c>
      <c r="G40" s="270">
        <v>0</v>
      </c>
      <c r="H40" s="270">
        <v>0</v>
      </c>
      <c r="I40" s="270">
        <v>0</v>
      </c>
      <c r="J40" s="270">
        <v>0</v>
      </c>
      <c r="K40" s="269">
        <v>79.204999999999998</v>
      </c>
      <c r="L40" s="269">
        <v>111.8</v>
      </c>
      <c r="M40" s="269">
        <v>82.042000000000002</v>
      </c>
      <c r="N40" s="269">
        <v>88.084999999999994</v>
      </c>
      <c r="O40" s="259" t="s">
        <v>10</v>
      </c>
      <c r="P40" s="228"/>
    </row>
    <row r="41" spans="2:16" ht="22.5" customHeight="1">
      <c r="B41" s="371" t="s">
        <v>297</v>
      </c>
      <c r="C41" s="272" t="s">
        <v>298</v>
      </c>
      <c r="D41" s="273" t="s">
        <v>125</v>
      </c>
      <c r="E41" s="347" t="s">
        <v>758</v>
      </c>
      <c r="F41" s="349" t="s">
        <v>669</v>
      </c>
      <c r="G41" s="349" t="s">
        <v>624</v>
      </c>
      <c r="H41" s="356" t="s">
        <v>579</v>
      </c>
      <c r="I41" s="356" t="s">
        <v>456</v>
      </c>
      <c r="J41" s="356" t="s">
        <v>457</v>
      </c>
      <c r="K41" s="356" t="s">
        <v>458</v>
      </c>
      <c r="L41" s="277" t="s">
        <v>22</v>
      </c>
      <c r="M41" s="277" t="s">
        <v>22</v>
      </c>
      <c r="N41" s="277" t="s">
        <v>22</v>
      </c>
      <c r="O41" s="274" t="s">
        <v>10</v>
      </c>
    </row>
    <row r="42" spans="2:16" ht="21.65" customHeight="1">
      <c r="B42" s="371"/>
      <c r="C42" s="272" t="s">
        <v>299</v>
      </c>
      <c r="D42" s="273" t="s">
        <v>125</v>
      </c>
      <c r="E42" s="347" t="s">
        <v>759</v>
      </c>
      <c r="F42" s="349" t="s">
        <v>670</v>
      </c>
      <c r="G42" s="349" t="s">
        <v>625</v>
      </c>
      <c r="H42" s="356" t="s">
        <v>580</v>
      </c>
      <c r="I42" s="356" t="s">
        <v>459</v>
      </c>
      <c r="J42" s="356" t="s">
        <v>460</v>
      </c>
      <c r="K42" s="356" t="s">
        <v>461</v>
      </c>
      <c r="L42" s="277" t="s">
        <v>22</v>
      </c>
      <c r="M42" s="277" t="s">
        <v>22</v>
      </c>
      <c r="N42" s="277" t="s">
        <v>22</v>
      </c>
      <c r="O42" s="274" t="s">
        <v>10</v>
      </c>
    </row>
    <row r="43" spans="2:16" ht="32.15" customHeight="1">
      <c r="B43" s="371"/>
      <c r="C43" s="272" t="s">
        <v>323</v>
      </c>
      <c r="D43" s="273" t="s">
        <v>324</v>
      </c>
      <c r="E43" s="347" t="s">
        <v>760</v>
      </c>
      <c r="F43" s="349" t="s">
        <v>671</v>
      </c>
      <c r="G43" s="349" t="s">
        <v>626</v>
      </c>
      <c r="H43" s="356" t="s">
        <v>581</v>
      </c>
      <c r="I43" s="356" t="s">
        <v>585</v>
      </c>
      <c r="J43" s="348" t="s">
        <v>606</v>
      </c>
      <c r="K43" s="277">
        <v>156268</v>
      </c>
      <c r="L43" s="277">
        <v>97178</v>
      </c>
      <c r="M43" s="277">
        <v>151933</v>
      </c>
      <c r="N43" s="277">
        <v>85550</v>
      </c>
      <c r="O43" s="274" t="s">
        <v>10</v>
      </c>
    </row>
    <row r="44" spans="2:16" ht="33.65" customHeight="1">
      <c r="B44" s="371"/>
      <c r="C44" s="272" t="s">
        <v>325</v>
      </c>
      <c r="D44" s="273" t="s">
        <v>324</v>
      </c>
      <c r="E44" s="277">
        <v>103401</v>
      </c>
      <c r="F44" s="277">
        <v>29200</v>
      </c>
      <c r="G44" s="277">
        <v>32870</v>
      </c>
      <c r="H44" s="277">
        <v>47485</v>
      </c>
      <c r="I44" s="277">
        <v>42103</v>
      </c>
      <c r="J44" s="277">
        <v>62489</v>
      </c>
      <c r="K44" s="277">
        <v>109342</v>
      </c>
      <c r="L44" s="277">
        <v>92682</v>
      </c>
      <c r="M44" s="277">
        <v>100452</v>
      </c>
      <c r="N44" s="277">
        <v>53247</v>
      </c>
      <c r="O44" s="274" t="s">
        <v>10</v>
      </c>
      <c r="P44" s="228"/>
    </row>
    <row r="45" spans="2:16">
      <c r="B45" s="373" t="s">
        <v>300</v>
      </c>
      <c r="C45" s="271" t="s">
        <v>301</v>
      </c>
      <c r="D45" s="265" t="s">
        <v>290</v>
      </c>
      <c r="E45" s="353" t="s">
        <v>761</v>
      </c>
      <c r="F45" s="354" t="s">
        <v>672</v>
      </c>
      <c r="G45" s="354" t="s">
        <v>627</v>
      </c>
      <c r="H45" s="354" t="s">
        <v>582</v>
      </c>
      <c r="I45" s="355" t="s">
        <v>462</v>
      </c>
      <c r="J45" s="355" t="s">
        <v>463</v>
      </c>
      <c r="K45" s="355" t="s">
        <v>464</v>
      </c>
      <c r="L45" s="267" t="s">
        <v>22</v>
      </c>
      <c r="M45" s="267" t="s">
        <v>22</v>
      </c>
      <c r="N45" s="267" t="s">
        <v>22</v>
      </c>
      <c r="O45" s="259" t="s">
        <v>7</v>
      </c>
    </row>
    <row r="46" spans="2:16">
      <c r="B46" s="374"/>
      <c r="C46" s="271" t="s">
        <v>302</v>
      </c>
      <c r="D46" s="265" t="s">
        <v>290</v>
      </c>
      <c r="E46" s="353" t="s">
        <v>762</v>
      </c>
      <c r="F46" s="354" t="s">
        <v>673</v>
      </c>
      <c r="G46" s="354" t="s">
        <v>628</v>
      </c>
      <c r="H46" s="354" t="s">
        <v>583</v>
      </c>
      <c r="I46" s="355" t="s">
        <v>465</v>
      </c>
      <c r="J46" s="355" t="s">
        <v>466</v>
      </c>
      <c r="K46" s="355" t="s">
        <v>467</v>
      </c>
      <c r="L46" s="267" t="s">
        <v>22</v>
      </c>
      <c r="M46" s="267" t="s">
        <v>22</v>
      </c>
      <c r="N46" s="267" t="s">
        <v>22</v>
      </c>
      <c r="O46" s="259" t="s">
        <v>7</v>
      </c>
    </row>
    <row r="48" spans="2:16">
      <c r="B48" s="229" t="s">
        <v>696</v>
      </c>
    </row>
    <row r="49" spans="2:2">
      <c r="B49" s="229" t="s">
        <v>693</v>
      </c>
    </row>
    <row r="50" spans="2:2" ht="14.15" customHeight="1">
      <c r="B50" s="229" t="s">
        <v>694</v>
      </c>
    </row>
    <row r="70" ht="23.15" customHeight="1"/>
    <row r="74" ht="39" customHeight="1"/>
  </sheetData>
  <sheetProtection algorithmName="SHA-512" hashValue="dUNfeajWR5IgKuYyBHz4gPGt0HYhblSogdzuvb4E9iQLJSSGc1ScjG+ZJsKFPN1U9W7dDAx2gm5PPDoUoWtdYw==" saltValue="QeDc4QB1ltjhvb2sWwbnlA==" spinCount="100000" sheet="1" selectLockedCells="1" selectUnlockedCells="1"/>
  <mergeCells count="6">
    <mergeCell ref="B41:B44"/>
    <mergeCell ref="B5:B22"/>
    <mergeCell ref="B1:O3"/>
    <mergeCell ref="B24:B34"/>
    <mergeCell ref="B45:B46"/>
    <mergeCell ref="B35:B40"/>
  </mergeCells>
  <hyperlinks>
    <hyperlink ref="N9" location="'Methodology and footnotes'!A3" display="'Methodology and footnotes'!A3" xr:uid="{00000000-0004-0000-0100-000000000000}"/>
    <hyperlink ref="N23" location="'Methodology and footnotes'!A3" display="'Methodology and footnotes'!A3" xr:uid="{00000000-0004-0000-0100-000001000000}"/>
    <hyperlink ref="M23" location="'Methodology and footnotes'!A4" display="'Methodology and footnotes'!A4" xr:uid="{00000000-0004-0000-0100-000002000000}"/>
    <hyperlink ref="N7" location="'Methodology and footnotes'!A3" display="'Methodology and footnotes'!A3" xr:uid="{00000000-0004-0000-0100-000003000000}"/>
    <hyperlink ref="N8" location="'Methodology and footnotes'!A3" display="'Methodology and footnotes'!A3" xr:uid="{00000000-0004-0000-0100-000004000000}"/>
    <hyperlink ref="M5" location="'Methodology and footnotes'!A4" display="'Methodology and footnotes'!A4" xr:uid="{00000000-0004-0000-0100-000005000000}"/>
    <hyperlink ref="M7:M8" location="'Methodology and footnotes'!A3" display="'Methodology and footnotes'!A3" xr:uid="{00000000-0004-0000-0100-000006000000}"/>
    <hyperlink ref="M9" location="'Methodology and footnotes'!A4" display="'Methodology and footnotes'!A4" xr:uid="{00000000-0004-0000-0100-000007000000}"/>
    <hyperlink ref="J5:J9" location="'Methodology and footnotes'!A6" display="'Methodology and footnotes'!A6" xr:uid="{00000000-0004-0000-0100-000008000000}"/>
    <hyperlink ref="J23" location="'Methodology and footnotes'!A6" display="'Methodology and footnotes'!A6" xr:uid="{00000000-0004-0000-0100-000009000000}"/>
    <hyperlink ref="K5:K9" location="'Methodology and footnotes'!A5" display="'Methodology and footnotes'!A5" xr:uid="{00000000-0004-0000-0100-00000A000000}"/>
    <hyperlink ref="K23" location="'Methodology and footnotes'!A6" display="'Methodology and footnotes'!A6" xr:uid="{00000000-0004-0000-0100-00000B000000}"/>
    <hyperlink ref="N6" location="'Methodology and footnotes'!A3" display="'Methodology and footnotes'!A3" xr:uid="{00000000-0004-0000-0100-00000C000000}"/>
    <hyperlink ref="M6" location="'Methodology and footnotes'!A4" display="'Methodology and footnotes'!A4" xr:uid="{00000000-0004-0000-0100-00000D000000}"/>
    <hyperlink ref="L23" location="'Methodology and footnotes'!A5" display="'Methodology and footnotes'!A5" xr:uid="{00000000-0004-0000-0100-00000E000000}"/>
    <hyperlink ref="I5:I9" location="'Methodology and footnotes'!A7" display="'Methodology and footnotes'!A7" xr:uid="{00000000-0004-0000-0100-00000F000000}"/>
    <hyperlink ref="I23" location="'Methodology and footnotes'!A8" display="'Methodology and footnotes'!A8" xr:uid="{00000000-0004-0000-0100-000010000000}"/>
    <hyperlink ref="M7" location="'Methodology and footnotes'!A4" display="'Methodology and footnotes'!A4" xr:uid="{00000000-0004-0000-0100-000011000000}"/>
    <hyperlink ref="M8" location="'Methodology and footnotes'!A4" display="'Methodology and footnotes'!A4" xr:uid="{00000000-0004-0000-0100-000012000000}"/>
    <hyperlink ref="L6" location="'Methodology and footnotes'!A5" display="'Methodology and footnotes'!A5" xr:uid="{00000000-0004-0000-0100-000013000000}"/>
    <hyperlink ref="L7" location="'Methodology and footnotes'!A5" display="'Methodology and footnotes'!A5" xr:uid="{00000000-0004-0000-0100-000014000000}"/>
    <hyperlink ref="L8" location="'Methodology and footnotes'!A5" display="'Methodology and footnotes'!A5" xr:uid="{00000000-0004-0000-0100-000015000000}"/>
    <hyperlink ref="L9" location="'Methodology and footnotes'!A5" display="'Methodology and footnotes'!A5" xr:uid="{00000000-0004-0000-0100-000016000000}"/>
    <hyperlink ref="K5" location="'Methodology and footnotes'!A6" display="'Methodology and footnotes'!A6" xr:uid="{00000000-0004-0000-0100-000017000000}"/>
    <hyperlink ref="K6" location="'Methodology and footnotes'!A6" display="'Methodology and footnotes'!A6" xr:uid="{00000000-0004-0000-0100-000018000000}"/>
    <hyperlink ref="K7" location="'Methodology and footnotes'!A6" display="'Methodology and footnotes'!A6" xr:uid="{00000000-0004-0000-0100-000019000000}"/>
    <hyperlink ref="K8" location="'Methodology and footnotes'!A6" display="'Methodology and footnotes'!A6" xr:uid="{00000000-0004-0000-0100-00001A000000}"/>
    <hyperlink ref="K9" location="'Methodology and footnotes'!A6" display="'Methodology and footnotes'!A6" xr:uid="{00000000-0004-0000-0100-00001B000000}"/>
    <hyperlink ref="J5" location="'Methodology and footnotes'!A7" display="'Methodology and footnotes'!A7" xr:uid="{00000000-0004-0000-0100-00001C000000}"/>
    <hyperlink ref="J6" location="'Methodology and footnotes'!A7" display="'Methodology and footnotes'!A7" xr:uid="{00000000-0004-0000-0100-00001D000000}"/>
    <hyperlink ref="J7" location="'Methodology and footnotes'!A7" display="'Methodology and footnotes'!A7" xr:uid="{00000000-0004-0000-0100-00001E000000}"/>
    <hyperlink ref="J8" location="'Methodology and footnotes'!A7" display="'Methodology and footnotes'!A7" xr:uid="{00000000-0004-0000-0100-00001F000000}"/>
    <hyperlink ref="J9" location="'Methodology and footnotes'!A7" display="'Methodology and footnotes'!A7" xr:uid="{00000000-0004-0000-0100-000020000000}"/>
    <hyperlink ref="K24" location="'Methodology and footnotes'!A7" display="'Methodology and footnotes'!A7" xr:uid="{00000000-0004-0000-0100-000021000000}"/>
    <hyperlink ref="J24" location="'Methodology and footnotes'!A6" display="*1700834942" xr:uid="{00000000-0004-0000-0100-000022000000}"/>
    <hyperlink ref="I5" location="'Methodology and footnotes'!A8" display="*142241" xr:uid="{00000000-0004-0000-0100-000023000000}"/>
    <hyperlink ref="I6" location="'Methodology and footnotes'!A8" display="*232856" xr:uid="{00000000-0004-0000-0100-000024000000}"/>
    <hyperlink ref="I7" location="'Methodology and footnotes'!A8" display="'Methodology and footnotes'!A8" xr:uid="{00000000-0004-0000-0100-000025000000}"/>
    <hyperlink ref="I8" location="'Methodology and footnotes'!A8" display="'Methodology and footnotes'!A8" xr:uid="{00000000-0004-0000-0100-000026000000}"/>
    <hyperlink ref="I9" location="'Methodology and footnotes'!A8" display="'Methodology and footnotes'!A8" xr:uid="{00000000-0004-0000-0100-000027000000}"/>
    <hyperlink ref="I24" location="'Methodology and footnotes'!A8" display="*1624601505" xr:uid="{00000000-0004-0000-0100-000028000000}"/>
    <hyperlink ref="J35:K36" location="'Methodology and footnotes'!A9" display="'Methodology and footnotes'!A9" xr:uid="{00000000-0004-0000-0100-000029000000}"/>
    <hyperlink ref="J41:K42" location="'Methodology and footnotes'!A9" display="'Methodology and footnotes'!A9" xr:uid="{00000000-0004-0000-0100-00002A000000}"/>
    <hyperlink ref="J45:K46" location="'Methodology and footnotes'!A9" display="'Methodology and footnotes'!A9" xr:uid="{00000000-0004-0000-0100-00002B000000}"/>
    <hyperlink ref="I35:I36" location="'Methodology and footnotes'!A10" display="'Methodology and footnotes'!A10" xr:uid="{00000000-0004-0000-0100-00002C000000}"/>
    <hyperlink ref="I41:I42" location="'Methodology and footnotes'!A10" display="'Methodology and footnotes'!A10" xr:uid="{00000000-0004-0000-0100-00002D000000}"/>
    <hyperlink ref="I45:I46" location="'Methodology and footnotes'!A10" display="'Methodology and footnotes'!A10" xr:uid="{00000000-0004-0000-0100-00002E000000}"/>
    <hyperlink ref="N5" location="'Methodology and footnotes'!A3" display="*579880" xr:uid="{00000000-0004-0000-0100-00002F000000}"/>
    <hyperlink ref="L5" location="'Methodology and footnotes'!A5" display="*492673" xr:uid="{00000000-0004-0000-0100-000030000000}"/>
    <hyperlink ref="H5:H9" location="'Methodology and footnotes'!B9" display="*113089" xr:uid="{00000000-0004-0000-0100-000031000000}"/>
    <hyperlink ref="H23:H24" location="'Methodology and footnotes'!B9" display="*62519" xr:uid="{00000000-0004-0000-0100-000032000000}"/>
    <hyperlink ref="H35:H36" location="'Methodology and footnotes'!B12" display="*2409896" xr:uid="{00000000-0004-0000-0100-000033000000}"/>
    <hyperlink ref="H41:H43" location="'Methodology and footnotes'!B12" display="*42413" xr:uid="{00000000-0004-0000-0100-000034000000}"/>
    <hyperlink ref="H45:H46" location="'Methodology and footnotes'!B12" display="*877726240" xr:uid="{00000000-0004-0000-0100-000035000000}"/>
    <hyperlink ref="I43" location="'Methodology and footnotes'!B11" display="*50437" xr:uid="{00000000-0004-0000-0100-000036000000}"/>
    <hyperlink ref="J43" location="'Methodology and footnotes'!B10" display="*74716" xr:uid="{00000000-0004-0000-0100-000037000000}"/>
    <hyperlink ref="G5" location="'Methodology and footnotes'!A10" display="'Methodology and footnotes'!A10" xr:uid="{00000000-0004-0000-0100-000038000000}"/>
    <hyperlink ref="G6" location="'Methodology and footnotes'!A10" display="*209612" xr:uid="{00000000-0004-0000-0100-000039000000}"/>
    <hyperlink ref="G7" location="'Methodology and footnotes'!A10" display="'Methodology and footnotes'!A10" xr:uid="{00000000-0004-0000-0100-00003A000000}"/>
    <hyperlink ref="G8" location="'Methodology and footnotes'!A10" display="*209612" xr:uid="{00000000-0004-0000-0100-00003B000000}"/>
    <hyperlink ref="G23:G24" location="'Methodology and footnotes'!A10" display="*114030" xr:uid="{00000000-0004-0000-0100-00003C000000}"/>
    <hyperlink ref="G35:G36" location="'Methodology and footnotes'!A10" display="*2135695" xr:uid="{00000000-0004-0000-0100-00003D000000}"/>
    <hyperlink ref="G41:G43" location="'Methodology and footnotes'!A10" display="*58482" xr:uid="{00000000-0004-0000-0100-00003E000000}"/>
    <hyperlink ref="G45:G46" location="'Methodology and footnotes'!A10" display="*755301151" xr:uid="{00000000-0004-0000-0100-00003F000000}"/>
    <hyperlink ref="G9" location="'Methodology and footnotes'!B10" display="*4" xr:uid="{00000000-0004-0000-0100-000040000000}"/>
    <hyperlink ref="F5" location="'Methodology and footnotes'!A11" display="*104948" xr:uid="{6CA34AFC-2013-4330-BA90-A1DCA6D53C85}"/>
    <hyperlink ref="F6" location="'Methodology and footnotes'!A11" display="*226107" xr:uid="{B4897152-7BBB-4665-8BF3-902C6EB42081}"/>
    <hyperlink ref="F7" location="'Methodology and footnotes'!A11" display="*267202" xr:uid="{99CFC6FE-C7E7-4DCC-B173-5C70E3486445}"/>
    <hyperlink ref="F8" location="'Methodology and footnotes'!A11" display="*372150" xr:uid="{28A34595-81FB-41A1-A5F0-17122999A68B}"/>
    <hyperlink ref="F9" location="'Methodology and footnotes'!A11" display="*3" xr:uid="{4D06B622-77C6-42AC-A55B-47CF5B6D9EA5}"/>
    <hyperlink ref="F23" location="'Methodology and footnotes'!A11" display="*122383" xr:uid="{36AF8C2E-7DBB-4FA0-806F-ABE1AD09DC92}"/>
    <hyperlink ref="F24" location="'Methodology and footnotes'!A11" display="*1378244469" xr:uid="{2067A4A8-AC60-4D3B-A252-4087E2636227}"/>
    <hyperlink ref="F35" location="'Methodology and footnotes'!A16" display="*1893516" xr:uid="{B27CA1EE-E93F-434E-820D-A2E01B52DA8E}"/>
    <hyperlink ref="F36" location="'Methodology and footnotes'!A16" display="*2802729" xr:uid="{761C2C5C-58D8-4F62-BAEF-7E82E67AE7DF}"/>
    <hyperlink ref="F41" location="'Methodology and footnotes'!A16" display="*55305" xr:uid="{B5E3D389-F7D5-4AA7-804A-159E86C80F7F}"/>
    <hyperlink ref="F42" location="'Methodology and footnotes'!A16" display="*4952" xr:uid="{2FAD7B88-0CA6-4155-BF78-FE7C3B3AD34F}"/>
    <hyperlink ref="F43" location="'Methodology and footnotes'!A16" display="*60257" xr:uid="{F23C1132-F4DC-41CA-9E24-D901C19B7D49}"/>
    <hyperlink ref="F45" location="'Methodology and footnotes'!A16" display="*803847418" xr:uid="{21661983-F10E-4E46-A742-5DF186C8B3B3}"/>
    <hyperlink ref="F46" location="'Methodology and footnotes'!A16" display="*2505945" xr:uid="{666F03B7-25F9-4151-BC77-ABF9BFF7DD3A}"/>
    <hyperlink ref="E5:E9" location="'Methodology and footnotes'!B13" display="*114074" xr:uid="{F6F6CA03-A218-4DF7-AC5C-87F5D3A579DA}"/>
    <hyperlink ref="E23:E24" location="'Methodology and footnotes'!B13" display="*91977" xr:uid="{B5F54715-B5D6-45C1-A711-EF937E371071}"/>
    <hyperlink ref="E41:E43" location="'Methodology and footnotes'!B18" display="*68576" xr:uid="{7A50D3C2-26A8-4690-A29B-7058CF78BF0D}"/>
    <hyperlink ref="E45:E46" location="'Methodology and footnotes'!B18" display="*762699555" xr:uid="{8BFD628D-7E3C-46E4-B380-6FF996E3048A}"/>
    <hyperlink ref="E9" location="'Methodology and footnotes'!B12" display="*3" xr:uid="{FFAAA223-4EE4-453C-9565-2CD951CB3C20}"/>
    <hyperlink ref="E5" location="'Methodology and footnotes'!B12" display="*114074" xr:uid="{7F85FFE6-E7A9-4758-9D9B-6BBE250B0226}"/>
    <hyperlink ref="E6" location="'Methodology and footnotes'!B12" display="*183562" xr:uid="{75473270-82F0-4EF4-850C-350BCB0B2EDF}"/>
    <hyperlink ref="E7" location="'Methodology and footnotes'!B12" display="*227612" xr:uid="{00958B69-9F26-44C5-B96F-7AB4C10987C0}"/>
    <hyperlink ref="E8" location="'Methodology and footnotes'!B12" display="*341686" xr:uid="{6B5709F6-2EBB-44E9-9DF5-E6B1FF81EA28}"/>
    <hyperlink ref="H5" location="'Methodology and footnotes'!A9" display="*113089" xr:uid="{9FE76210-A639-4141-A911-CC72B779E69B}"/>
    <hyperlink ref="H6" location="'Methodology and footnotes'!A9" display="*264374" xr:uid="{35858982-053A-45B3-A591-CF3811309E35}"/>
    <hyperlink ref="H7" location="'Methodology and footnotes'!A9" display="*281182" xr:uid="{BFC244DE-D056-4AF6-AE98-572CB8B69E46}"/>
    <hyperlink ref="H8" location="'Methodology and footnotes'!A9" display="*394271" xr:uid="{068450CC-0DBB-426E-BB6C-78CFA6758AA6}"/>
    <hyperlink ref="H9" location="'Methodology and footnotes'!A9" display="*4" xr:uid="{B6CD4999-903C-4E00-93C0-C630697626C6}"/>
    <hyperlink ref="E23" location="'Methodology and footnotes'!A12" display="*91977" xr:uid="{12250AF4-C755-4CDE-84B0-1A96734732F2}"/>
    <hyperlink ref="G23" location="'Methodology and footnotes'!A10" display="*114030" xr:uid="{6658C8F1-23C7-4F81-8B34-0524187DFDAD}"/>
    <hyperlink ref="E24" location="'Methodology and footnotes'!A12" display="*1369125163" xr:uid="{D94404AE-68E8-4170-90F5-8A9B1F0CFAD4}"/>
    <hyperlink ref="G24" location="'Methodology and footnotes'!A10" display="*1315552368" xr:uid="{C57B96A9-7D0D-4102-B159-75B41D0AB21D}"/>
    <hyperlink ref="H24" location="'Methodology and footnotes'!A9" display="*1469387190" xr:uid="{5F9DBBBA-0386-4428-B644-B24BD6B1679E}"/>
  </hyperlinks>
  <pageMargins left="0.7" right="0.7" top="0.75" bottom="0.75" header="0.3" footer="0.3"/>
  <pageSetup paperSize="9" orientation="portrait" r:id="rId1"/>
  <headerFooter differentOddEven="1" differentFirst="1">
    <oddHeader xml:space="preserve">&amp;C
</oddHeader>
    <oddFooter xml:space="preserve">&amp;C
</oddFooter>
    <evenHeader xml:space="preserve">&amp;C
</evenHeader>
    <evenFooter xml:space="preserve">&amp;C
</evenFooter>
    <firstHeader xml:space="preserve">&amp;C
</firstHeader>
    <firstFooter xml:space="preserve">&amp;C
</firstFoot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B1:Q61"/>
  <sheetViews>
    <sheetView zoomScale="120" zoomScaleNormal="120" workbookViewId="0">
      <pane xSplit="1" topLeftCell="B1" activePane="topRight" state="frozen"/>
      <selection pane="topRight" activeCell="C47" sqref="C47"/>
    </sheetView>
  </sheetViews>
  <sheetFormatPr defaultColWidth="9.08203125" defaultRowHeight="14.5"/>
  <cols>
    <col min="1" max="1" width="1.58203125" style="240" customWidth="1"/>
    <col min="2" max="2" width="17" style="240" customWidth="1"/>
    <col min="3" max="3" width="44.75" style="243" customWidth="1"/>
    <col min="4" max="4" width="9.1640625" style="257" customWidth="1"/>
    <col min="5" max="5" width="9.1640625" style="243" customWidth="1"/>
    <col min="6" max="6" width="9" style="243" customWidth="1"/>
    <col min="7" max="7" width="8.5" style="243" customWidth="1"/>
    <col min="8" max="8" width="11.83203125" style="245" customWidth="1"/>
    <col min="9" max="13" width="12.33203125" style="240" customWidth="1"/>
    <col min="14" max="14" width="9.08203125" style="240"/>
    <col min="15" max="15" width="37.25" style="228" customWidth="1"/>
    <col min="16" max="16" width="33.83203125" style="239" customWidth="1"/>
    <col min="17" max="17" width="21.83203125" style="240" customWidth="1"/>
    <col min="18" max="16384" width="9.08203125" style="240"/>
  </cols>
  <sheetData>
    <row r="1" spans="2:17" ht="14" customHeight="1">
      <c r="B1" s="367" t="s">
        <v>58</v>
      </c>
      <c r="C1" s="367"/>
      <c r="D1" s="367"/>
      <c r="E1" s="367"/>
      <c r="F1" s="367"/>
      <c r="G1" s="367"/>
      <c r="H1" s="367"/>
      <c r="I1" s="367"/>
      <c r="J1" s="367"/>
      <c r="K1" s="367"/>
      <c r="L1" s="367"/>
      <c r="M1" s="367"/>
      <c r="N1" s="367"/>
    </row>
    <row r="2" spans="2:17" ht="14" customHeight="1">
      <c r="B2" s="367"/>
      <c r="C2" s="367"/>
      <c r="D2" s="367"/>
      <c r="E2" s="367"/>
      <c r="F2" s="367"/>
      <c r="G2" s="367"/>
      <c r="H2" s="367"/>
      <c r="I2" s="367"/>
      <c r="J2" s="367"/>
      <c r="K2" s="367"/>
      <c r="L2" s="367"/>
      <c r="M2" s="367"/>
      <c r="N2" s="367"/>
    </row>
    <row r="3" spans="2:17" ht="14" customHeight="1">
      <c r="B3" s="367"/>
      <c r="C3" s="367"/>
      <c r="D3" s="367"/>
      <c r="E3" s="367"/>
      <c r="F3" s="367"/>
      <c r="G3" s="367"/>
      <c r="H3" s="367"/>
      <c r="I3" s="367"/>
      <c r="J3" s="367"/>
      <c r="K3" s="367"/>
      <c r="L3" s="367"/>
      <c r="M3" s="367"/>
      <c r="N3" s="367"/>
    </row>
    <row r="4" spans="2:17" s="242" customFormat="1">
      <c r="B4" s="295" t="s">
        <v>1</v>
      </c>
      <c r="C4" s="296" t="s">
        <v>2</v>
      </c>
      <c r="D4" s="296">
        <v>2025</v>
      </c>
      <c r="E4" s="296">
        <v>2024</v>
      </c>
      <c r="F4" s="296">
        <v>2023</v>
      </c>
      <c r="G4" s="296">
        <v>2022</v>
      </c>
      <c r="H4" s="297">
        <v>2021</v>
      </c>
      <c r="I4" s="295">
        <v>2020</v>
      </c>
      <c r="J4" s="295">
        <v>2019</v>
      </c>
      <c r="K4" s="295">
        <v>2018</v>
      </c>
      <c r="L4" s="295">
        <v>2017</v>
      </c>
      <c r="M4" s="295">
        <v>2016</v>
      </c>
      <c r="N4" s="295" t="s">
        <v>4</v>
      </c>
      <c r="O4" s="241"/>
      <c r="P4" s="226"/>
      <c r="Q4" s="227"/>
    </row>
    <row r="5" spans="2:17">
      <c r="B5" s="368" t="s">
        <v>328</v>
      </c>
      <c r="C5" s="316" t="s">
        <v>789</v>
      </c>
      <c r="D5" s="334" t="s">
        <v>766</v>
      </c>
      <c r="E5" s="336" t="s">
        <v>677</v>
      </c>
      <c r="F5" s="336" t="s">
        <v>610</v>
      </c>
      <c r="G5" s="336" t="s">
        <v>469</v>
      </c>
      <c r="H5" s="337" t="s">
        <v>468</v>
      </c>
      <c r="I5" s="338" t="s">
        <v>469</v>
      </c>
      <c r="J5" s="338" t="s">
        <v>470</v>
      </c>
      <c r="K5" s="338" t="s">
        <v>471</v>
      </c>
      <c r="L5" s="338" t="s">
        <v>472</v>
      </c>
      <c r="M5" s="338" t="s">
        <v>473</v>
      </c>
      <c r="N5" s="317" t="s">
        <v>10</v>
      </c>
    </row>
    <row r="6" spans="2:17">
      <c r="B6" s="368"/>
      <c r="C6" s="318" t="s">
        <v>656</v>
      </c>
      <c r="D6" s="334" t="s">
        <v>767</v>
      </c>
      <c r="E6" s="336" t="s">
        <v>678</v>
      </c>
      <c r="F6" s="335" t="s">
        <v>609</v>
      </c>
      <c r="G6" s="335" t="s">
        <v>529</v>
      </c>
      <c r="H6" s="337" t="s">
        <v>474</v>
      </c>
      <c r="I6" s="338" t="s">
        <v>475</v>
      </c>
      <c r="J6" s="338" t="s">
        <v>476</v>
      </c>
      <c r="K6" s="338" t="s">
        <v>475</v>
      </c>
      <c r="L6" s="338" t="s">
        <v>477</v>
      </c>
      <c r="M6" s="338" t="s">
        <v>478</v>
      </c>
      <c r="N6" s="317" t="s">
        <v>10</v>
      </c>
    </row>
    <row r="7" spans="2:17">
      <c r="B7" s="368"/>
      <c r="C7" s="318" t="s">
        <v>599</v>
      </c>
      <c r="D7" s="319">
        <v>0</v>
      </c>
      <c r="E7" s="319">
        <v>0</v>
      </c>
      <c r="F7" s="320">
        <v>0</v>
      </c>
      <c r="G7" s="320">
        <v>0</v>
      </c>
      <c r="H7" s="321">
        <v>0</v>
      </c>
      <c r="I7" s="322">
        <v>0</v>
      </c>
      <c r="J7" s="322">
        <v>0</v>
      </c>
      <c r="K7" s="322">
        <v>1</v>
      </c>
      <c r="L7" s="322">
        <v>0</v>
      </c>
      <c r="M7" s="322">
        <v>0</v>
      </c>
      <c r="N7" s="317" t="s">
        <v>10</v>
      </c>
    </row>
    <row r="8" spans="2:17">
      <c r="B8" s="368"/>
      <c r="C8" s="318" t="s">
        <v>600</v>
      </c>
      <c r="D8" s="319">
        <v>0</v>
      </c>
      <c r="E8" s="320">
        <v>0</v>
      </c>
      <c r="F8" s="320">
        <v>0</v>
      </c>
      <c r="G8" s="320">
        <v>0</v>
      </c>
      <c r="H8" s="321">
        <v>0</v>
      </c>
      <c r="I8" s="322">
        <v>0</v>
      </c>
      <c r="J8" s="322">
        <v>0</v>
      </c>
      <c r="K8" s="322">
        <v>0</v>
      </c>
      <c r="L8" s="322">
        <v>0</v>
      </c>
      <c r="M8" s="322">
        <v>1</v>
      </c>
      <c r="N8" s="317" t="s">
        <v>10</v>
      </c>
    </row>
    <row r="9" spans="2:17">
      <c r="B9" s="368"/>
      <c r="C9" s="318" t="s">
        <v>329</v>
      </c>
      <c r="D9" s="334" t="s">
        <v>808</v>
      </c>
      <c r="E9" s="320">
        <v>1.1100000000000001</v>
      </c>
      <c r="F9" s="323" t="s">
        <v>608</v>
      </c>
      <c r="G9" s="323" t="s">
        <v>698</v>
      </c>
      <c r="H9" s="323" t="s">
        <v>563</v>
      </c>
      <c r="I9" s="323" t="s">
        <v>564</v>
      </c>
      <c r="J9" s="323" t="s">
        <v>563</v>
      </c>
      <c r="K9" s="323" t="s">
        <v>565</v>
      </c>
      <c r="L9" s="323" t="s">
        <v>566</v>
      </c>
      <c r="M9" s="323" t="s">
        <v>567</v>
      </c>
      <c r="N9" s="317" t="s">
        <v>10</v>
      </c>
    </row>
    <row r="10" spans="2:17">
      <c r="B10" s="369" t="s">
        <v>330</v>
      </c>
      <c r="C10" s="298" t="s">
        <v>781</v>
      </c>
      <c r="D10" s="339" t="s">
        <v>679</v>
      </c>
      <c r="E10" s="340" t="s">
        <v>679</v>
      </c>
      <c r="F10" s="341" t="s">
        <v>592</v>
      </c>
      <c r="G10" s="341" t="s">
        <v>592</v>
      </c>
      <c r="H10" s="340" t="s">
        <v>479</v>
      </c>
      <c r="I10" s="340" t="s">
        <v>479</v>
      </c>
      <c r="J10" s="340" t="s">
        <v>479</v>
      </c>
      <c r="K10" s="340" t="s">
        <v>480</v>
      </c>
      <c r="L10" s="340" t="s">
        <v>480</v>
      </c>
      <c r="M10" s="340" t="s">
        <v>481</v>
      </c>
      <c r="N10" s="296" t="s">
        <v>10</v>
      </c>
    </row>
    <row r="11" spans="2:17">
      <c r="B11" s="369"/>
      <c r="C11" s="298" t="s">
        <v>782</v>
      </c>
      <c r="D11" s="339" t="s">
        <v>482</v>
      </c>
      <c r="E11" s="340" t="s">
        <v>680</v>
      </c>
      <c r="F11" s="341" t="s">
        <v>482</v>
      </c>
      <c r="G11" s="341" t="s">
        <v>482</v>
      </c>
      <c r="H11" s="340" t="s">
        <v>482</v>
      </c>
      <c r="I11" s="340" t="s">
        <v>483</v>
      </c>
      <c r="J11" s="340" t="s">
        <v>484</v>
      </c>
      <c r="K11" s="340" t="s">
        <v>482</v>
      </c>
      <c r="L11" s="340" t="s">
        <v>482</v>
      </c>
      <c r="M11" s="340" t="s">
        <v>483</v>
      </c>
      <c r="N11" s="296" t="s">
        <v>10</v>
      </c>
    </row>
    <row r="12" spans="2:17">
      <c r="B12" s="369"/>
      <c r="C12" s="298" t="s">
        <v>783</v>
      </c>
      <c r="D12" s="299">
        <v>0.62</v>
      </c>
      <c r="E12" s="300">
        <v>0.62</v>
      </c>
      <c r="F12" s="300">
        <v>0.71</v>
      </c>
      <c r="G12" s="300">
        <v>0.71</v>
      </c>
      <c r="H12" s="301">
        <v>0.91</v>
      </c>
      <c r="I12" s="301">
        <v>0.91</v>
      </c>
      <c r="J12" s="301">
        <v>0.89</v>
      </c>
      <c r="K12" s="301">
        <v>0.89</v>
      </c>
      <c r="L12" s="301"/>
      <c r="M12" s="301"/>
      <c r="N12" s="296" t="s">
        <v>10</v>
      </c>
    </row>
    <row r="13" spans="2:17">
      <c r="B13" s="369"/>
      <c r="C13" s="298" t="s">
        <v>784</v>
      </c>
      <c r="D13" s="339" t="s">
        <v>765</v>
      </c>
      <c r="E13" s="340" t="s">
        <v>681</v>
      </c>
      <c r="F13" s="341" t="s">
        <v>483</v>
      </c>
      <c r="G13" s="341" t="s">
        <v>699</v>
      </c>
      <c r="H13" s="340" t="s">
        <v>479</v>
      </c>
      <c r="I13" s="340" t="s">
        <v>481</v>
      </c>
      <c r="J13" s="340" t="s">
        <v>485</v>
      </c>
      <c r="K13" s="340" t="s">
        <v>486</v>
      </c>
      <c r="L13" s="340" t="s">
        <v>487</v>
      </c>
      <c r="M13" s="340" t="s">
        <v>488</v>
      </c>
      <c r="N13" s="296" t="s">
        <v>10</v>
      </c>
    </row>
    <row r="14" spans="2:17">
      <c r="B14" s="369"/>
      <c r="C14" s="298" t="s">
        <v>785</v>
      </c>
      <c r="D14" s="339" t="s">
        <v>682</v>
      </c>
      <c r="E14" s="340" t="s">
        <v>682</v>
      </c>
      <c r="F14" s="341" t="s">
        <v>593</v>
      </c>
      <c r="G14" s="341" t="s">
        <v>593</v>
      </c>
      <c r="H14" s="340" t="s">
        <v>489</v>
      </c>
      <c r="I14" s="340" t="s">
        <v>489</v>
      </c>
      <c r="J14" s="340" t="s">
        <v>489</v>
      </c>
      <c r="K14" s="340" t="s">
        <v>490</v>
      </c>
      <c r="L14" s="340" t="s">
        <v>490</v>
      </c>
      <c r="M14" s="340" t="s">
        <v>491</v>
      </c>
      <c r="N14" s="296" t="s">
        <v>10</v>
      </c>
    </row>
    <row r="15" spans="2:17">
      <c r="B15" s="369"/>
      <c r="C15" s="298" t="s">
        <v>786</v>
      </c>
      <c r="D15" s="339" t="s">
        <v>492</v>
      </c>
      <c r="E15" s="340" t="s">
        <v>683</v>
      </c>
      <c r="F15" s="341" t="s">
        <v>492</v>
      </c>
      <c r="G15" s="341" t="s">
        <v>492</v>
      </c>
      <c r="H15" s="340" t="s">
        <v>492</v>
      </c>
      <c r="I15" s="340" t="s">
        <v>493</v>
      </c>
      <c r="J15" s="340" t="s">
        <v>494</v>
      </c>
      <c r="K15" s="340" t="s">
        <v>492</v>
      </c>
      <c r="L15" s="340" t="s">
        <v>492</v>
      </c>
      <c r="M15" s="340" t="s">
        <v>493</v>
      </c>
      <c r="N15" s="296" t="s">
        <v>10</v>
      </c>
    </row>
    <row r="16" spans="2:17">
      <c r="B16" s="369"/>
      <c r="C16" s="298" t="s">
        <v>787</v>
      </c>
      <c r="D16" s="299">
        <v>0.38</v>
      </c>
      <c r="E16" s="340" t="s">
        <v>687</v>
      </c>
      <c r="F16" s="302" t="s">
        <v>634</v>
      </c>
      <c r="G16" s="300">
        <v>0.28999999999999998</v>
      </c>
      <c r="H16" s="301">
        <v>0.09</v>
      </c>
      <c r="I16" s="301">
        <v>0.09</v>
      </c>
      <c r="J16" s="301">
        <v>0.11</v>
      </c>
      <c r="K16" s="301">
        <v>0.11</v>
      </c>
      <c r="L16" s="301"/>
      <c r="M16" s="301"/>
      <c r="N16" s="296" t="s">
        <v>10</v>
      </c>
    </row>
    <row r="17" spans="2:14">
      <c r="B17" s="369"/>
      <c r="C17" s="298" t="s">
        <v>788</v>
      </c>
      <c r="D17" s="339" t="s">
        <v>505</v>
      </c>
      <c r="E17" s="340" t="s">
        <v>504</v>
      </c>
      <c r="F17" s="341" t="s">
        <v>493</v>
      </c>
      <c r="G17" s="341" t="s">
        <v>503</v>
      </c>
      <c r="H17" s="340" t="s">
        <v>489</v>
      </c>
      <c r="I17" s="340" t="s">
        <v>491</v>
      </c>
      <c r="J17" s="340" t="s">
        <v>495</v>
      </c>
      <c r="K17" s="340" t="s">
        <v>496</v>
      </c>
      <c r="L17" s="340" t="s">
        <v>497</v>
      </c>
      <c r="M17" s="340" t="s">
        <v>498</v>
      </c>
      <c r="N17" s="296" t="s">
        <v>10</v>
      </c>
    </row>
    <row r="18" spans="2:14">
      <c r="B18" s="369"/>
      <c r="C18" s="298" t="s">
        <v>331</v>
      </c>
      <c r="D18" s="303" t="s">
        <v>587</v>
      </c>
      <c r="E18" s="302" t="s">
        <v>587</v>
      </c>
      <c r="F18" s="302" t="s">
        <v>587</v>
      </c>
      <c r="G18" s="302" t="s">
        <v>587</v>
      </c>
      <c r="H18" s="340" t="s">
        <v>499</v>
      </c>
      <c r="I18" s="340" t="s">
        <v>499</v>
      </c>
      <c r="J18" s="340" t="s">
        <v>500</v>
      </c>
      <c r="K18" s="340" t="s">
        <v>500</v>
      </c>
      <c r="L18" s="340" t="s">
        <v>499</v>
      </c>
      <c r="M18" s="340" t="s">
        <v>499</v>
      </c>
      <c r="N18" s="296" t="s">
        <v>10</v>
      </c>
    </row>
    <row r="19" spans="2:14">
      <c r="B19" s="369"/>
      <c r="C19" s="298" t="s">
        <v>332</v>
      </c>
      <c r="D19" s="303" t="s">
        <v>587</v>
      </c>
      <c r="E19" s="302" t="s">
        <v>587</v>
      </c>
      <c r="F19" s="302" t="s">
        <v>587</v>
      </c>
      <c r="G19" s="302" t="s">
        <v>587</v>
      </c>
      <c r="H19" s="340" t="s">
        <v>489</v>
      </c>
      <c r="I19" s="340" t="s">
        <v>490</v>
      </c>
      <c r="J19" s="340" t="s">
        <v>491</v>
      </c>
      <c r="K19" s="340" t="s">
        <v>491</v>
      </c>
      <c r="L19" s="340" t="s">
        <v>491</v>
      </c>
      <c r="M19" s="340" t="s">
        <v>491</v>
      </c>
      <c r="N19" s="296" t="s">
        <v>10</v>
      </c>
    </row>
    <row r="20" spans="2:14">
      <c r="B20" s="369"/>
      <c r="C20" s="298" t="s">
        <v>333</v>
      </c>
      <c r="D20" s="303" t="s">
        <v>587</v>
      </c>
      <c r="E20" s="302" t="s">
        <v>587</v>
      </c>
      <c r="F20" s="302" t="s">
        <v>587</v>
      </c>
      <c r="G20" s="302" t="s">
        <v>587</v>
      </c>
      <c r="H20" s="340" t="s">
        <v>501</v>
      </c>
      <c r="I20" s="340" t="s">
        <v>502</v>
      </c>
      <c r="J20" s="340" t="s">
        <v>502</v>
      </c>
      <c r="K20" s="340" t="s">
        <v>501</v>
      </c>
      <c r="L20" s="340" t="s">
        <v>494</v>
      </c>
      <c r="M20" s="340" t="s">
        <v>494</v>
      </c>
      <c r="N20" s="296" t="s">
        <v>10</v>
      </c>
    </row>
    <row r="21" spans="2:14">
      <c r="B21" s="369"/>
      <c r="C21" s="298" t="s">
        <v>334</v>
      </c>
      <c r="D21" s="303" t="s">
        <v>587</v>
      </c>
      <c r="E21" s="302" t="s">
        <v>587</v>
      </c>
      <c r="F21" s="302" t="s">
        <v>587</v>
      </c>
      <c r="G21" s="302" t="s">
        <v>587</v>
      </c>
      <c r="H21" s="340" t="s">
        <v>503</v>
      </c>
      <c r="I21" s="340" t="s">
        <v>493</v>
      </c>
      <c r="J21" s="340" t="s">
        <v>504</v>
      </c>
      <c r="K21" s="340" t="s">
        <v>504</v>
      </c>
      <c r="L21" s="340" t="s">
        <v>505</v>
      </c>
      <c r="M21" s="340" t="s">
        <v>505</v>
      </c>
      <c r="N21" s="296" t="s">
        <v>10</v>
      </c>
    </row>
    <row r="22" spans="2:14">
      <c r="B22" s="369"/>
      <c r="C22" s="298" t="s">
        <v>400</v>
      </c>
      <c r="D22" s="303" t="s">
        <v>587</v>
      </c>
      <c r="E22" s="302" t="s">
        <v>587</v>
      </c>
      <c r="F22" s="302" t="s">
        <v>587</v>
      </c>
      <c r="G22" s="302" t="s">
        <v>587</v>
      </c>
      <c r="H22" s="340" t="s">
        <v>497</v>
      </c>
      <c r="I22" s="340" t="s">
        <v>506</v>
      </c>
      <c r="J22" s="340" t="s">
        <v>507</v>
      </c>
      <c r="K22" s="340" t="s">
        <v>506</v>
      </c>
      <c r="L22" s="340" t="s">
        <v>508</v>
      </c>
      <c r="M22" s="340" t="s">
        <v>508</v>
      </c>
      <c r="N22" s="296" t="s">
        <v>10</v>
      </c>
    </row>
    <row r="23" spans="2:14">
      <c r="B23" s="369"/>
      <c r="C23" s="298" t="s">
        <v>588</v>
      </c>
      <c r="D23" s="303" t="s">
        <v>757</v>
      </c>
      <c r="E23" s="340" t="s">
        <v>490</v>
      </c>
      <c r="F23" s="341" t="s">
        <v>490</v>
      </c>
      <c r="G23" s="341" t="s">
        <v>700</v>
      </c>
      <c r="H23" s="304" t="s">
        <v>22</v>
      </c>
      <c r="I23" s="304" t="s">
        <v>22</v>
      </c>
      <c r="J23" s="304" t="s">
        <v>22</v>
      </c>
      <c r="K23" s="304" t="s">
        <v>22</v>
      </c>
      <c r="L23" s="304" t="s">
        <v>22</v>
      </c>
      <c r="M23" s="304" t="s">
        <v>22</v>
      </c>
      <c r="N23" s="296" t="s">
        <v>10</v>
      </c>
    </row>
    <row r="24" spans="2:14">
      <c r="B24" s="369"/>
      <c r="C24" s="298" t="s">
        <v>589</v>
      </c>
      <c r="D24" s="303" t="s">
        <v>757</v>
      </c>
      <c r="E24" s="340" t="s">
        <v>686</v>
      </c>
      <c r="F24" s="341" t="s">
        <v>594</v>
      </c>
      <c r="G24" s="341" t="s">
        <v>594</v>
      </c>
      <c r="H24" s="304" t="s">
        <v>22</v>
      </c>
      <c r="I24" s="304" t="s">
        <v>22</v>
      </c>
      <c r="J24" s="304" t="s">
        <v>22</v>
      </c>
      <c r="K24" s="304" t="s">
        <v>22</v>
      </c>
      <c r="L24" s="304" t="s">
        <v>22</v>
      </c>
      <c r="M24" s="304" t="s">
        <v>22</v>
      </c>
      <c r="N24" s="296" t="s">
        <v>10</v>
      </c>
    </row>
    <row r="25" spans="2:14">
      <c r="B25" s="369"/>
      <c r="C25" s="298" t="s">
        <v>590</v>
      </c>
      <c r="D25" s="303" t="s">
        <v>757</v>
      </c>
      <c r="E25" s="340" t="s">
        <v>494</v>
      </c>
      <c r="F25" s="341" t="s">
        <v>635</v>
      </c>
      <c r="G25" s="341" t="s">
        <v>492</v>
      </c>
      <c r="H25" s="304" t="s">
        <v>22</v>
      </c>
      <c r="I25" s="304" t="s">
        <v>22</v>
      </c>
      <c r="J25" s="304" t="s">
        <v>22</v>
      </c>
      <c r="K25" s="304" t="s">
        <v>22</v>
      </c>
      <c r="L25" s="304" t="s">
        <v>22</v>
      </c>
      <c r="M25" s="304" t="s">
        <v>22</v>
      </c>
      <c r="N25" s="296" t="s">
        <v>10</v>
      </c>
    </row>
    <row r="26" spans="2:14" ht="41.15" customHeight="1">
      <c r="B26" s="369"/>
      <c r="C26" s="305" t="s">
        <v>601</v>
      </c>
      <c r="D26" s="306">
        <v>0.24099999999999999</v>
      </c>
      <c r="E26" s="306">
        <v>0.23300000000000001</v>
      </c>
      <c r="F26" s="306">
        <v>0.224</v>
      </c>
      <c r="G26" s="306">
        <v>0.218</v>
      </c>
      <c r="H26" s="307">
        <v>0.21199999999999999</v>
      </c>
      <c r="I26" s="307">
        <v>0.2</v>
      </c>
      <c r="J26" s="307">
        <v>0.189</v>
      </c>
      <c r="K26" s="307"/>
      <c r="L26" s="307"/>
      <c r="M26" s="307"/>
      <c r="N26" s="296" t="s">
        <v>10</v>
      </c>
    </row>
    <row r="27" spans="2:14" ht="24">
      <c r="B27" s="369"/>
      <c r="C27" s="305" t="s">
        <v>602</v>
      </c>
      <c r="D27" s="306">
        <v>0.24299999999999999</v>
      </c>
      <c r="E27" s="306">
        <v>0.23499999999999999</v>
      </c>
      <c r="F27" s="306">
        <v>0.22600000000000001</v>
      </c>
      <c r="G27" s="306">
        <v>0.221</v>
      </c>
      <c r="H27" s="307">
        <v>0.218</v>
      </c>
      <c r="I27" s="307">
        <v>0.21</v>
      </c>
      <c r="J27" s="307">
        <v>0.193</v>
      </c>
      <c r="K27" s="307"/>
      <c r="L27" s="307"/>
      <c r="M27" s="307"/>
      <c r="N27" s="296" t="s">
        <v>10</v>
      </c>
    </row>
    <row r="28" spans="2:14" ht="24">
      <c r="B28" s="369"/>
      <c r="C28" s="305" t="s">
        <v>603</v>
      </c>
      <c r="D28" s="306">
        <v>0.309</v>
      </c>
      <c r="E28" s="306">
        <v>0.307</v>
      </c>
      <c r="F28" s="306">
        <v>0.27900000000000003</v>
      </c>
      <c r="G28" s="306">
        <v>0.25600000000000001</v>
      </c>
      <c r="H28" s="307">
        <v>0.193</v>
      </c>
      <c r="I28" s="307">
        <v>0.26</v>
      </c>
      <c r="J28" s="307">
        <v>0.19400000000000001</v>
      </c>
      <c r="K28" s="307"/>
      <c r="L28" s="307"/>
      <c r="M28" s="307"/>
      <c r="N28" s="296" t="s">
        <v>10</v>
      </c>
    </row>
    <row r="29" spans="2:14" ht="24">
      <c r="B29" s="369"/>
      <c r="C29" s="305" t="s">
        <v>604</v>
      </c>
      <c r="D29" s="306">
        <v>0.17399999999999999</v>
      </c>
      <c r="E29" s="306">
        <v>0.17899999999999999</v>
      </c>
      <c r="F29" s="306">
        <v>0.159</v>
      </c>
      <c r="G29" s="306">
        <v>0.158</v>
      </c>
      <c r="H29" s="307">
        <v>0.155</v>
      </c>
      <c r="I29" s="307">
        <v>0.15</v>
      </c>
      <c r="J29" s="307">
        <v>0.14899999999999999</v>
      </c>
      <c r="K29" s="307"/>
      <c r="L29" s="307"/>
      <c r="M29" s="307"/>
      <c r="N29" s="296" t="s">
        <v>10</v>
      </c>
    </row>
    <row r="30" spans="2:14">
      <c r="B30" s="369"/>
      <c r="C30" s="305" t="s">
        <v>605</v>
      </c>
      <c r="D30" s="306">
        <v>0.159</v>
      </c>
      <c r="E30" s="306">
        <v>0.157</v>
      </c>
      <c r="F30" s="306">
        <v>0.15</v>
      </c>
      <c r="G30" s="306">
        <v>0.14599999999999999</v>
      </c>
      <c r="H30" s="307">
        <v>0.14299999999999999</v>
      </c>
      <c r="I30" s="307">
        <v>0.14000000000000001</v>
      </c>
      <c r="J30" s="307"/>
      <c r="K30" s="307"/>
      <c r="L30" s="307"/>
      <c r="M30" s="307"/>
      <c r="N30" s="296" t="s">
        <v>10</v>
      </c>
    </row>
    <row r="31" spans="2:14">
      <c r="B31" s="369"/>
      <c r="C31" s="298" t="s">
        <v>337</v>
      </c>
      <c r="D31" s="333" t="s">
        <v>792</v>
      </c>
      <c r="E31" s="307">
        <v>0.19600000000000001</v>
      </c>
      <c r="F31" s="306">
        <v>0.17899999999999999</v>
      </c>
      <c r="G31" s="306">
        <v>0.17199999999999999</v>
      </c>
      <c r="H31" s="307">
        <v>0.16600000000000001</v>
      </c>
      <c r="I31" s="307">
        <v>0.16</v>
      </c>
      <c r="J31" s="307">
        <v>0.14000000000000001</v>
      </c>
      <c r="K31" s="307">
        <v>0.14000000000000001</v>
      </c>
      <c r="L31" s="307">
        <v>0.16</v>
      </c>
      <c r="M31" s="307"/>
      <c r="N31" s="296" t="s">
        <v>10</v>
      </c>
    </row>
    <row r="32" spans="2:14">
      <c r="B32" s="369"/>
      <c r="C32" s="298" t="s">
        <v>338</v>
      </c>
      <c r="D32" s="333" t="s">
        <v>489</v>
      </c>
      <c r="E32" s="307">
        <v>0.214</v>
      </c>
      <c r="F32" s="306">
        <v>0.20799999999999999</v>
      </c>
      <c r="G32" s="306">
        <v>0.19600000000000001</v>
      </c>
      <c r="H32" s="307">
        <v>0.187</v>
      </c>
      <c r="I32" s="307">
        <v>0.19</v>
      </c>
      <c r="J32" s="307">
        <v>0.18</v>
      </c>
      <c r="K32" s="307">
        <v>0.18</v>
      </c>
      <c r="L32" s="307">
        <v>0.24</v>
      </c>
      <c r="M32" s="307"/>
      <c r="N32" s="296" t="s">
        <v>10</v>
      </c>
    </row>
    <row r="33" spans="2:14">
      <c r="B33" s="369"/>
      <c r="C33" s="298" t="s">
        <v>340</v>
      </c>
      <c r="D33" s="333" t="s">
        <v>793</v>
      </c>
      <c r="E33" s="307">
        <v>0.249</v>
      </c>
      <c r="F33" s="306">
        <v>0.23300000000000001</v>
      </c>
      <c r="G33" s="306">
        <v>0.23400000000000001</v>
      </c>
      <c r="H33" s="307">
        <v>0.22</v>
      </c>
      <c r="I33" s="307">
        <v>0.22</v>
      </c>
      <c r="J33" s="307">
        <v>0.22</v>
      </c>
      <c r="K33" s="307">
        <v>0.21</v>
      </c>
      <c r="L33" s="307">
        <v>0.25</v>
      </c>
      <c r="M33" s="307"/>
      <c r="N33" s="296" t="s">
        <v>10</v>
      </c>
    </row>
    <row r="34" spans="2:14">
      <c r="B34" s="369"/>
      <c r="C34" s="298" t="s">
        <v>339</v>
      </c>
      <c r="D34" s="333" t="s">
        <v>794</v>
      </c>
      <c r="E34" s="307">
        <v>0.318</v>
      </c>
      <c r="F34" s="308">
        <v>0.315</v>
      </c>
      <c r="G34" s="308">
        <v>0.30099999999999999</v>
      </c>
      <c r="H34" s="307">
        <v>0.29599999999999999</v>
      </c>
      <c r="I34" s="307">
        <v>0.28000000000000003</v>
      </c>
      <c r="J34" s="307">
        <v>0.28000000000000003</v>
      </c>
      <c r="K34" s="307">
        <v>0.26</v>
      </c>
      <c r="L34" s="307">
        <v>0.28999999999999998</v>
      </c>
      <c r="M34" s="307"/>
      <c r="N34" s="296" t="s">
        <v>10</v>
      </c>
    </row>
    <row r="35" spans="2:14">
      <c r="B35" s="369"/>
      <c r="C35" s="298" t="s">
        <v>341</v>
      </c>
      <c r="D35" s="333" t="s">
        <v>795</v>
      </c>
      <c r="E35" s="307">
        <v>0.80400000000000005</v>
      </c>
      <c r="F35" s="308">
        <v>0.82099999999999995</v>
      </c>
      <c r="G35" s="308">
        <v>0.82799999999999996</v>
      </c>
      <c r="H35" s="307">
        <v>0.83399999999999996</v>
      </c>
      <c r="I35" s="301">
        <v>0.84</v>
      </c>
      <c r="J35" s="301">
        <v>0.86</v>
      </c>
      <c r="K35" s="301">
        <v>0.86</v>
      </c>
      <c r="L35" s="301">
        <v>0.84</v>
      </c>
      <c r="M35" s="301"/>
      <c r="N35" s="296" t="s">
        <v>10</v>
      </c>
    </row>
    <row r="36" spans="2:14">
      <c r="B36" s="369"/>
      <c r="C36" s="298" t="s">
        <v>342</v>
      </c>
      <c r="D36" s="333" t="s">
        <v>479</v>
      </c>
      <c r="E36" s="307">
        <v>0.78600000000000003</v>
      </c>
      <c r="F36" s="308">
        <v>0.79200000000000004</v>
      </c>
      <c r="G36" s="308">
        <v>0.80400000000000005</v>
      </c>
      <c r="H36" s="307">
        <v>0.81299999999999994</v>
      </c>
      <c r="I36" s="301">
        <v>0.81</v>
      </c>
      <c r="J36" s="301">
        <v>0.82</v>
      </c>
      <c r="K36" s="301">
        <v>0.82</v>
      </c>
      <c r="L36" s="301">
        <v>0.76</v>
      </c>
      <c r="M36" s="301"/>
      <c r="N36" s="296" t="s">
        <v>10</v>
      </c>
    </row>
    <row r="37" spans="2:14">
      <c r="B37" s="369"/>
      <c r="C37" s="298" t="s">
        <v>343</v>
      </c>
      <c r="D37" s="333" t="s">
        <v>796</v>
      </c>
      <c r="E37" s="307">
        <v>0.751</v>
      </c>
      <c r="F37" s="308">
        <v>0.76700000000000002</v>
      </c>
      <c r="G37" s="308">
        <v>0.76600000000000001</v>
      </c>
      <c r="H37" s="307">
        <v>0.78</v>
      </c>
      <c r="I37" s="301">
        <v>0.78</v>
      </c>
      <c r="J37" s="301">
        <v>0.78</v>
      </c>
      <c r="K37" s="301">
        <v>0.79</v>
      </c>
      <c r="L37" s="301">
        <v>0.75</v>
      </c>
      <c r="M37" s="301"/>
      <c r="N37" s="296" t="s">
        <v>10</v>
      </c>
    </row>
    <row r="38" spans="2:14">
      <c r="B38" s="369"/>
      <c r="C38" s="298" t="s">
        <v>344</v>
      </c>
      <c r="D38" s="333" t="s">
        <v>797</v>
      </c>
      <c r="E38" s="307">
        <v>0.68200000000000005</v>
      </c>
      <c r="F38" s="300">
        <v>0.68500000000000005</v>
      </c>
      <c r="G38" s="300">
        <v>0.69899999999999995</v>
      </c>
      <c r="H38" s="307">
        <v>0.70399999999999996</v>
      </c>
      <c r="I38" s="301">
        <v>0.72</v>
      </c>
      <c r="J38" s="301">
        <v>0.72</v>
      </c>
      <c r="K38" s="301">
        <v>0.74</v>
      </c>
      <c r="L38" s="301">
        <v>0.71</v>
      </c>
      <c r="M38" s="301"/>
      <c r="N38" s="296" t="s">
        <v>10</v>
      </c>
    </row>
    <row r="39" spans="2:14">
      <c r="B39" s="369"/>
      <c r="C39" s="298" t="s">
        <v>345</v>
      </c>
      <c r="D39" s="333" t="s">
        <v>798</v>
      </c>
      <c r="E39" s="308">
        <v>7.5999999999999998E-2</v>
      </c>
      <c r="F39" s="308">
        <v>7.6999999999999999E-2</v>
      </c>
      <c r="G39" s="308">
        <v>8.5999999999999993E-2</v>
      </c>
      <c r="H39" s="307">
        <v>8.6999999999999994E-2</v>
      </c>
      <c r="I39" s="307">
        <v>9.0999999999999998E-2</v>
      </c>
      <c r="J39" s="307">
        <v>0.10299999999999999</v>
      </c>
      <c r="K39" s="307">
        <v>0.09</v>
      </c>
      <c r="L39" s="307">
        <v>0.112</v>
      </c>
      <c r="M39" s="301"/>
      <c r="N39" s="296" t="s">
        <v>10</v>
      </c>
    </row>
    <row r="40" spans="2:14">
      <c r="B40" s="369"/>
      <c r="C40" s="298" t="s">
        <v>346</v>
      </c>
      <c r="D40" s="333" t="s">
        <v>799</v>
      </c>
      <c r="E40" s="308">
        <v>8.1000000000000003E-2</v>
      </c>
      <c r="F40" s="308">
        <v>8.6999999999999994E-2</v>
      </c>
      <c r="G40" s="308">
        <v>8.3000000000000004E-2</v>
      </c>
      <c r="H40" s="307">
        <v>0.09</v>
      </c>
      <c r="I40" s="307">
        <v>8.7999999999999995E-2</v>
      </c>
      <c r="J40" s="307">
        <v>0.105</v>
      </c>
      <c r="K40" s="307">
        <v>9.6000000000000002E-2</v>
      </c>
      <c r="L40" s="307">
        <v>0.10299999999999999</v>
      </c>
      <c r="M40" s="301"/>
      <c r="N40" s="296" t="s">
        <v>10</v>
      </c>
    </row>
    <row r="41" spans="2:14">
      <c r="B41" s="369"/>
      <c r="C41" s="298" t="s">
        <v>347</v>
      </c>
      <c r="D41" s="333" t="s">
        <v>800</v>
      </c>
      <c r="E41" s="308">
        <v>8.0000000000000002E-3</v>
      </c>
      <c r="F41" s="308">
        <v>9.5000000000000001E-2</v>
      </c>
      <c r="G41" s="308">
        <v>0.2</v>
      </c>
      <c r="H41" s="307">
        <v>0.17199999999999999</v>
      </c>
      <c r="I41" s="307">
        <v>0.20599999999999999</v>
      </c>
      <c r="J41" s="307">
        <v>0.186</v>
      </c>
      <c r="K41" s="307">
        <v>0.18</v>
      </c>
      <c r="L41" s="307">
        <v>0.215</v>
      </c>
      <c r="M41" s="301"/>
      <c r="N41" s="296" t="s">
        <v>10</v>
      </c>
    </row>
    <row r="42" spans="2:14">
      <c r="B42" s="369"/>
      <c r="C42" s="298" t="s">
        <v>348</v>
      </c>
      <c r="D42" s="333" t="s">
        <v>801</v>
      </c>
      <c r="E42" s="308">
        <v>8.1000000000000003E-2</v>
      </c>
      <c r="F42" s="308">
        <v>8.3000000000000004E-2</v>
      </c>
      <c r="G42" s="308">
        <v>0.12</v>
      </c>
      <c r="H42" s="307">
        <v>7.0000000000000007E-2</v>
      </c>
      <c r="I42" s="307">
        <v>7.2999999999999995E-2</v>
      </c>
      <c r="J42" s="307">
        <v>0.123</v>
      </c>
      <c r="K42" s="307">
        <v>8.8999999999999996E-2</v>
      </c>
      <c r="L42" s="307">
        <v>8.2000000000000003E-2</v>
      </c>
      <c r="M42" s="301"/>
      <c r="N42" s="296" t="s">
        <v>10</v>
      </c>
    </row>
    <row r="43" spans="2:14">
      <c r="B43" s="369"/>
      <c r="C43" s="298" t="s">
        <v>636</v>
      </c>
      <c r="D43" s="333" t="s">
        <v>802</v>
      </c>
      <c r="E43" s="308">
        <v>5.8999999999999997E-2</v>
      </c>
      <c r="F43" s="308">
        <v>3.9E-2</v>
      </c>
      <c r="G43" s="308" t="s">
        <v>22</v>
      </c>
      <c r="H43" s="308" t="s">
        <v>22</v>
      </c>
      <c r="I43" s="308" t="s">
        <v>22</v>
      </c>
      <c r="J43" s="308" t="s">
        <v>22</v>
      </c>
      <c r="K43" s="308" t="s">
        <v>22</v>
      </c>
      <c r="L43" s="308" t="s">
        <v>22</v>
      </c>
      <c r="M43" s="308" t="s">
        <v>22</v>
      </c>
      <c r="N43" s="296" t="s">
        <v>10</v>
      </c>
    </row>
    <row r="44" spans="2:14">
      <c r="B44" s="369"/>
      <c r="C44" s="298" t="s">
        <v>637</v>
      </c>
      <c r="D44" s="333" t="s">
        <v>803</v>
      </c>
      <c r="E44" s="308">
        <v>0.06</v>
      </c>
      <c r="F44" s="308">
        <v>5.8000000000000003E-2</v>
      </c>
      <c r="G44" s="308" t="s">
        <v>22</v>
      </c>
      <c r="H44" s="308" t="s">
        <v>22</v>
      </c>
      <c r="I44" s="308" t="s">
        <v>22</v>
      </c>
      <c r="J44" s="308" t="s">
        <v>22</v>
      </c>
      <c r="K44" s="308" t="s">
        <v>22</v>
      </c>
      <c r="L44" s="308" t="s">
        <v>22</v>
      </c>
      <c r="M44" s="308" t="s">
        <v>22</v>
      </c>
      <c r="N44" s="296" t="s">
        <v>10</v>
      </c>
    </row>
    <row r="45" spans="2:14">
      <c r="B45" s="369"/>
      <c r="C45" s="298" t="s">
        <v>638</v>
      </c>
      <c r="D45" s="333" t="s">
        <v>804</v>
      </c>
      <c r="E45" s="308">
        <v>0.30399999999999999</v>
      </c>
      <c r="F45" s="308">
        <v>-2.3E-2</v>
      </c>
      <c r="G45" s="308" t="s">
        <v>22</v>
      </c>
      <c r="H45" s="308" t="s">
        <v>22</v>
      </c>
      <c r="I45" s="308" t="s">
        <v>22</v>
      </c>
      <c r="J45" s="308" t="s">
        <v>22</v>
      </c>
      <c r="K45" s="308" t="s">
        <v>22</v>
      </c>
      <c r="L45" s="308" t="s">
        <v>22</v>
      </c>
      <c r="M45" s="308" t="s">
        <v>22</v>
      </c>
      <c r="N45" s="296" t="s">
        <v>10</v>
      </c>
    </row>
    <row r="46" spans="2:14">
      <c r="B46" s="369"/>
      <c r="C46" s="298" t="s">
        <v>639</v>
      </c>
      <c r="D46" s="333" t="s">
        <v>805</v>
      </c>
      <c r="E46" s="308">
        <v>-0.03</v>
      </c>
      <c r="F46" s="308">
        <v>0.01</v>
      </c>
      <c r="G46" s="308" t="s">
        <v>22</v>
      </c>
      <c r="H46" s="308" t="s">
        <v>22</v>
      </c>
      <c r="I46" s="308" t="s">
        <v>22</v>
      </c>
      <c r="J46" s="308" t="s">
        <v>22</v>
      </c>
      <c r="K46" s="308" t="s">
        <v>22</v>
      </c>
      <c r="L46" s="308" t="s">
        <v>22</v>
      </c>
      <c r="M46" s="308" t="s">
        <v>22</v>
      </c>
      <c r="N46" s="296" t="s">
        <v>10</v>
      </c>
    </row>
    <row r="47" spans="2:14">
      <c r="B47" s="369"/>
      <c r="C47" s="298" t="s">
        <v>335</v>
      </c>
      <c r="D47" s="303">
        <v>1162</v>
      </c>
      <c r="E47" s="309">
        <v>1263</v>
      </c>
      <c r="F47" s="309">
        <v>1323</v>
      </c>
      <c r="G47" s="309">
        <v>1073</v>
      </c>
      <c r="H47" s="310">
        <v>851</v>
      </c>
      <c r="I47" s="310">
        <v>750</v>
      </c>
      <c r="J47" s="310">
        <v>700</v>
      </c>
      <c r="K47" s="310">
        <v>700</v>
      </c>
      <c r="L47" s="310">
        <v>576</v>
      </c>
      <c r="M47" s="310">
        <v>667</v>
      </c>
      <c r="N47" s="296" t="s">
        <v>10</v>
      </c>
    </row>
    <row r="48" spans="2:14">
      <c r="B48" s="369"/>
      <c r="C48" s="298" t="s">
        <v>336</v>
      </c>
      <c r="D48" s="303">
        <v>1112</v>
      </c>
      <c r="E48" s="309">
        <v>1004</v>
      </c>
      <c r="F48" s="309">
        <v>1113</v>
      </c>
      <c r="G48" s="309">
        <v>706</v>
      </c>
      <c r="H48" s="310">
        <v>522</v>
      </c>
      <c r="I48" s="310">
        <v>230</v>
      </c>
      <c r="J48" s="310">
        <v>250</v>
      </c>
      <c r="K48" s="310"/>
      <c r="L48" s="310">
        <v>190</v>
      </c>
      <c r="M48" s="310"/>
      <c r="N48" s="296" t="s">
        <v>10</v>
      </c>
    </row>
    <row r="49" spans="2:14">
      <c r="B49" s="369"/>
      <c r="C49" s="298" t="s">
        <v>349</v>
      </c>
      <c r="D49" s="306">
        <v>8.6999999999999994E-2</v>
      </c>
      <c r="E49" s="308">
        <v>0.09</v>
      </c>
      <c r="F49" s="308">
        <v>9.1999999999999998E-2</v>
      </c>
      <c r="G49" s="308">
        <v>0.11</v>
      </c>
      <c r="H49" s="307">
        <v>0.109</v>
      </c>
      <c r="I49" s="307">
        <v>8.8999999999999996E-2</v>
      </c>
      <c r="J49" s="307">
        <v>0.104</v>
      </c>
      <c r="K49" s="307">
        <v>0.115</v>
      </c>
      <c r="L49" s="307">
        <v>0.10199999999999999</v>
      </c>
      <c r="M49" s="301">
        <v>0.11</v>
      </c>
      <c r="N49" s="296" t="s">
        <v>10</v>
      </c>
    </row>
    <row r="50" spans="2:14">
      <c r="B50" s="369"/>
      <c r="C50" s="298" t="s">
        <v>350</v>
      </c>
      <c r="D50" s="306">
        <v>4.2999999999999997E-2</v>
      </c>
      <c r="E50" s="306">
        <v>0.05</v>
      </c>
      <c r="F50" s="306">
        <v>5.5E-2</v>
      </c>
      <c r="G50" s="308">
        <v>7.0999999999999994E-2</v>
      </c>
      <c r="H50" s="307">
        <v>0.06</v>
      </c>
      <c r="I50" s="307">
        <v>4.2000000000000003E-2</v>
      </c>
      <c r="J50" s="307">
        <v>5.7000000000000002E-2</v>
      </c>
      <c r="K50" s="307">
        <v>0.06</v>
      </c>
      <c r="L50" s="307">
        <v>5.3999999999999999E-2</v>
      </c>
      <c r="M50" s="301">
        <v>5.5E-2</v>
      </c>
      <c r="N50" s="296" t="s">
        <v>10</v>
      </c>
    </row>
    <row r="51" spans="2:14">
      <c r="B51" s="369"/>
      <c r="C51" s="298" t="s">
        <v>554</v>
      </c>
      <c r="D51" s="332" t="s">
        <v>790</v>
      </c>
      <c r="E51" s="311">
        <v>41.6</v>
      </c>
      <c r="F51" s="311">
        <v>35.1</v>
      </c>
      <c r="G51" s="312">
        <v>27.14</v>
      </c>
      <c r="H51" s="342" t="s">
        <v>557</v>
      </c>
      <c r="I51" s="342" t="s">
        <v>558</v>
      </c>
      <c r="J51" s="342" t="s">
        <v>559</v>
      </c>
      <c r="K51" s="313"/>
      <c r="L51" s="313"/>
      <c r="M51" s="313"/>
      <c r="N51" s="296" t="s">
        <v>10</v>
      </c>
    </row>
    <row r="52" spans="2:14" ht="24">
      <c r="B52" s="369"/>
      <c r="C52" s="305" t="s">
        <v>555</v>
      </c>
      <c r="D52" s="303">
        <v>1211</v>
      </c>
      <c r="E52" s="303">
        <v>1030</v>
      </c>
      <c r="F52" s="303">
        <v>1318</v>
      </c>
      <c r="G52" s="303" t="s">
        <v>711</v>
      </c>
      <c r="H52" s="343" t="s">
        <v>560</v>
      </c>
      <c r="I52" s="343" t="s">
        <v>561</v>
      </c>
      <c r="J52" s="343" t="s">
        <v>562</v>
      </c>
      <c r="K52" s="314"/>
      <c r="L52" s="314"/>
      <c r="M52" s="314"/>
      <c r="N52" s="315" t="s">
        <v>10</v>
      </c>
    </row>
    <row r="53" spans="2:14">
      <c r="B53" s="368" t="s">
        <v>351</v>
      </c>
      <c r="C53" s="316" t="s">
        <v>352</v>
      </c>
      <c r="D53" s="334" t="s">
        <v>768</v>
      </c>
      <c r="E53" s="346" t="s">
        <v>689</v>
      </c>
      <c r="F53" s="344" t="s">
        <v>607</v>
      </c>
      <c r="G53" s="344" t="s">
        <v>710</v>
      </c>
      <c r="H53" s="345" t="s">
        <v>509</v>
      </c>
      <c r="I53" s="345" t="s">
        <v>510</v>
      </c>
      <c r="J53" s="337" t="s">
        <v>509</v>
      </c>
      <c r="K53" s="337" t="s">
        <v>509</v>
      </c>
      <c r="L53" s="337" t="s">
        <v>509</v>
      </c>
      <c r="M53" s="337" t="s">
        <v>509</v>
      </c>
      <c r="N53" s="317" t="s">
        <v>7</v>
      </c>
    </row>
    <row r="54" spans="2:14">
      <c r="B54" s="368"/>
      <c r="C54" s="316" t="s">
        <v>353</v>
      </c>
      <c r="D54" s="325">
        <v>0.27</v>
      </c>
      <c r="E54" s="326">
        <v>0.28899999999999998</v>
      </c>
      <c r="F54" s="326">
        <v>0.32</v>
      </c>
      <c r="G54" s="326">
        <v>0.25</v>
      </c>
      <c r="H54" s="326">
        <v>0.3</v>
      </c>
      <c r="I54" s="326">
        <v>0.28000000000000003</v>
      </c>
      <c r="J54" s="327"/>
      <c r="K54" s="327"/>
      <c r="L54" s="327"/>
      <c r="M54" s="327"/>
      <c r="N54" s="317" t="s">
        <v>10</v>
      </c>
    </row>
    <row r="55" spans="2:14" ht="17.5" customHeight="1">
      <c r="B55" s="368"/>
      <c r="C55" s="328" t="s">
        <v>354</v>
      </c>
      <c r="D55" s="325">
        <v>0.48</v>
      </c>
      <c r="E55" s="326">
        <v>0.432</v>
      </c>
      <c r="F55" s="326">
        <v>0.4</v>
      </c>
      <c r="G55" s="326">
        <v>0.42</v>
      </c>
      <c r="H55" s="326">
        <v>0.34</v>
      </c>
      <c r="I55" s="326">
        <v>0.28000000000000003</v>
      </c>
      <c r="J55" s="321"/>
      <c r="K55" s="321"/>
      <c r="L55" s="321"/>
      <c r="M55" s="321"/>
      <c r="N55" s="317" t="s">
        <v>10</v>
      </c>
    </row>
    <row r="56" spans="2:14">
      <c r="B56" s="368"/>
      <c r="C56" s="316" t="s">
        <v>357</v>
      </c>
      <c r="D56" s="325">
        <v>0.24</v>
      </c>
      <c r="E56" s="326">
        <v>0.221</v>
      </c>
      <c r="F56" s="326">
        <v>0.25</v>
      </c>
      <c r="G56" s="326">
        <v>0.12</v>
      </c>
      <c r="H56" s="326">
        <v>0.19</v>
      </c>
      <c r="I56" s="326">
        <v>0.17</v>
      </c>
      <c r="J56" s="329"/>
      <c r="K56" s="329"/>
      <c r="L56" s="329"/>
      <c r="M56" s="330"/>
      <c r="N56" s="317" t="s">
        <v>10</v>
      </c>
    </row>
    <row r="57" spans="2:14" ht="14.15" customHeight="1">
      <c r="B57" s="368"/>
      <c r="C57" s="316" t="s">
        <v>355</v>
      </c>
      <c r="D57" s="319" t="s">
        <v>642</v>
      </c>
      <c r="E57" s="326">
        <v>2.3E-2</v>
      </c>
      <c r="F57" s="324" t="s">
        <v>642</v>
      </c>
      <c r="G57" s="324">
        <v>4</v>
      </c>
      <c r="H57" s="326">
        <v>0.06</v>
      </c>
      <c r="I57" s="326">
        <v>7.0000000000000007E-2</v>
      </c>
      <c r="J57" s="329"/>
      <c r="K57" s="329"/>
      <c r="L57" s="329"/>
      <c r="M57" s="329"/>
      <c r="N57" s="317" t="s">
        <v>10</v>
      </c>
    </row>
    <row r="58" spans="2:14">
      <c r="B58" s="370"/>
      <c r="C58" s="316" t="s">
        <v>356</v>
      </c>
      <c r="D58" s="325">
        <v>0.01</v>
      </c>
      <c r="E58" s="326">
        <v>3.5000000000000003E-2</v>
      </c>
      <c r="F58" s="326">
        <v>0.03</v>
      </c>
      <c r="G58" s="326">
        <v>0.18</v>
      </c>
      <c r="H58" s="326">
        <v>0.11</v>
      </c>
      <c r="I58" s="326">
        <v>0.2</v>
      </c>
      <c r="J58" s="331"/>
      <c r="K58" s="331"/>
      <c r="L58" s="331"/>
      <c r="M58" s="331"/>
      <c r="N58" s="317" t="s">
        <v>10</v>
      </c>
    </row>
    <row r="59" spans="2:14">
      <c r="E59" s="244"/>
      <c r="F59" s="244"/>
      <c r="G59" s="244"/>
    </row>
    <row r="60" spans="2:14">
      <c r="B60" s="229" t="s">
        <v>696</v>
      </c>
    </row>
    <row r="61" spans="2:14">
      <c r="B61" s="229" t="s">
        <v>695</v>
      </c>
    </row>
  </sheetData>
  <sheetProtection algorithmName="SHA-512" hashValue="LiUICcdukTeRCQUOfRqZmvoUMa0EZX6NyIy5up0PqWoP92t5NMq8tSXxzVDMKaHMzbQhLt9DlK5yYq/sPFmC6g==" saltValue="mpvSLUJZpeJNlWJpPj7Oxg==" spinCount="100000" sheet="1" selectLockedCells="1" selectUnlockedCells="1"/>
  <mergeCells count="4">
    <mergeCell ref="B1:N3"/>
    <mergeCell ref="B5:B9"/>
    <mergeCell ref="B10:B52"/>
    <mergeCell ref="B53:B58"/>
  </mergeCells>
  <hyperlinks>
    <hyperlink ref="M5" location="'Methodology and footnotes'!A20" display="*580" xr:uid="{00000000-0004-0000-0200-000000000000}"/>
    <hyperlink ref="M6" location="'Methodology and footnotes'!A20" display="*39" xr:uid="{00000000-0004-0000-0200-000001000000}"/>
    <hyperlink ref="L5:L6" location="'Methodology and footnotes'!A13" display="'Methodology and footnotes'!A13" xr:uid="{00000000-0004-0000-0200-000002000000}"/>
    <hyperlink ref="K5:K6" location="'Methodology and footnotes'!A14" display="'Methodology and footnotes'!A14" xr:uid="{00000000-0004-0000-0200-000003000000}"/>
    <hyperlink ref="J5:J6" location="'Methodology and footnotes'!A15" display="'Methodology and footnotes'!A15" xr:uid="{00000000-0004-0000-0200-000004000000}"/>
    <hyperlink ref="I5:I6" location="'Methodology and footnotes'!A16" display="'Methodology and footnotes'!A16" xr:uid="{00000000-0004-0000-0200-000005000000}"/>
    <hyperlink ref="H5:H6" location="'Methodology and footnotes'!A17" display="'Methodology and footnotes'!A17" xr:uid="{00000000-0004-0000-0200-000006000000}"/>
    <hyperlink ref="M10:M11" location="'Methodology and footnotes'!A18" display="'Methodology and footnotes'!A18" xr:uid="{00000000-0004-0000-0200-000007000000}"/>
    <hyperlink ref="L10:L11" location="'Methodology and footnotes'!A19" display="'Methodology and footnotes'!A19" xr:uid="{00000000-0004-0000-0200-000008000000}"/>
    <hyperlink ref="K10:K11" location="'Methodology and footnotes'!A20" display="'Methodology and footnotes'!A20" xr:uid="{00000000-0004-0000-0200-000009000000}"/>
    <hyperlink ref="J10:J11" location="'Methodology and footnotes'!A21" display="'Methodology and footnotes'!A21" xr:uid="{00000000-0004-0000-0200-00000A000000}"/>
    <hyperlink ref="I10:I11" location="'Methodology and footnotes'!A22" display="'Methodology and footnotes'!A22" xr:uid="{00000000-0004-0000-0200-00000B000000}"/>
    <hyperlink ref="H10:H11" location="'Methodology and footnotes'!A23" display="'Methodology and footnotes'!A23" xr:uid="{00000000-0004-0000-0200-00000C000000}"/>
    <hyperlink ref="M13:M15" location="'Methodology and footnotes'!A18" display="'Methodology and footnotes'!A18" xr:uid="{00000000-0004-0000-0200-00000D000000}"/>
    <hyperlink ref="L13:L15" location="'Methodology and footnotes'!A19" display="'Methodology and footnotes'!A19" xr:uid="{00000000-0004-0000-0200-00000E000000}"/>
    <hyperlink ref="K13:K15" location="'Methodology and footnotes'!A20" display="'Methodology and footnotes'!A20" xr:uid="{00000000-0004-0000-0200-00000F000000}"/>
    <hyperlink ref="J13:J15" location="'Methodology and footnotes'!A21" display="'Methodology and footnotes'!A21" xr:uid="{00000000-0004-0000-0200-000010000000}"/>
    <hyperlink ref="I13:I15" location="'Methodology and footnotes'!A22" display="'Methodology and footnotes'!A22" xr:uid="{00000000-0004-0000-0200-000011000000}"/>
    <hyperlink ref="H13:H15" location="'Methodology and footnotes'!A23" display="'Methodology and footnotes'!A23" xr:uid="{00000000-0004-0000-0200-000012000000}"/>
    <hyperlink ref="M17" location="'Methodology and footnotes'!A31" display="*16%" xr:uid="{00000000-0004-0000-0200-000013000000}"/>
    <hyperlink ref="L17" location="'Methodology and footnotes'!A32" display="*14%" xr:uid="{00000000-0004-0000-0200-000014000000}"/>
    <hyperlink ref="K17" location="'Methodology and footnotes'!A33" display="*17%" xr:uid="{00000000-0004-0000-0200-000015000000}"/>
    <hyperlink ref="J17" location="'Methodology and footnotes'!A34" display="*18%" xr:uid="{00000000-0004-0000-0200-000016000000}"/>
    <hyperlink ref="I17" location="'Methodology and footnotes'!A35" display="*20%" xr:uid="{00000000-0004-0000-0200-000017000000}"/>
    <hyperlink ref="H17" location="'Methodology and footnotes'!A36" display="*22%" xr:uid="{00000000-0004-0000-0200-000018000000}"/>
    <hyperlink ref="M18:M22" location="'Methodology and footnotes'!A18" display="'Methodology and footnotes'!A18" xr:uid="{00000000-0004-0000-0200-000019000000}"/>
    <hyperlink ref="L18:L22" location="'Methodology and footnotes'!A19" display="'Methodology and footnotes'!A19" xr:uid="{00000000-0004-0000-0200-00001A000000}"/>
    <hyperlink ref="K18:K22" location="'Methodology and footnotes'!A20" display="'Methodology and footnotes'!A20" xr:uid="{00000000-0004-0000-0200-00001B000000}"/>
    <hyperlink ref="J18:J22" location="'Methodology and footnotes'!A21" display="'Methodology and footnotes'!A21" xr:uid="{00000000-0004-0000-0200-00001C000000}"/>
    <hyperlink ref="I18:I22" location="'Methodology and footnotes'!A22" display="'Methodology and footnotes'!A22" xr:uid="{00000000-0004-0000-0200-00001D000000}"/>
    <hyperlink ref="H18:H22" location="'Methodology and footnotes'!A23" display="'Methodology and footnotes'!A23" xr:uid="{00000000-0004-0000-0200-00001E000000}"/>
    <hyperlink ref="M53" location="'Methodology and footnotes'!A26" display="*11000000" xr:uid="{00000000-0004-0000-0200-00001F000000}"/>
    <hyperlink ref="L53" location="'Methodology and footnotes'!A27" display="*11000000" xr:uid="{00000000-0004-0000-0200-000020000000}"/>
    <hyperlink ref="K53" location="'Methodology and footnotes'!A28" display="*11000000" xr:uid="{00000000-0004-0000-0200-000021000000}"/>
    <hyperlink ref="J53" location="'Methodology and footnotes'!A29" display="*11000000" xr:uid="{00000000-0004-0000-0200-000022000000}"/>
    <hyperlink ref="H51:J52" location="'Methodology and footnotes'!A25" display="*57.4" xr:uid="{00000000-0004-0000-0200-000023000000}"/>
    <hyperlink ref="H10" location="'Methodology and footnotes'!A36" display="*78%" xr:uid="{00000000-0004-0000-0200-000025000000}"/>
    <hyperlink ref="H11" location="'Methodology and footnotes'!A36" display="*64%" xr:uid="{00000000-0004-0000-0200-000026000000}"/>
    <hyperlink ref="I10" location="'Methodology and footnotes'!A35" display="*78%" xr:uid="{00000000-0004-0000-0200-000027000000}"/>
    <hyperlink ref="I11" location="'Methodology and footnotes'!A35" display="*73%" xr:uid="{00000000-0004-0000-0200-000028000000}"/>
    <hyperlink ref="J10" location="'Methodology and footnotes'!A34" display="*78%" xr:uid="{00000000-0004-0000-0200-000029000000}"/>
    <hyperlink ref="J11" location="'Methodology and footnotes'!A34" display="*67%" xr:uid="{00000000-0004-0000-0200-00002A000000}"/>
    <hyperlink ref="K10" location="'Methodology and footnotes'!A33" display="*79%" xr:uid="{00000000-0004-0000-0200-00002B000000}"/>
    <hyperlink ref="K11" location="'Methodology and footnotes'!A33" display="*64%" xr:uid="{00000000-0004-0000-0200-00002C000000}"/>
    <hyperlink ref="L10" location="'Methodology and footnotes'!A32" display="*79%" xr:uid="{00000000-0004-0000-0200-00002D000000}"/>
    <hyperlink ref="L11" location="'Methodology and footnotes'!A32" display="*64%" xr:uid="{00000000-0004-0000-0200-00002E000000}"/>
    <hyperlink ref="M10" location="'Methodology and footnotes'!A31" display="*80%" xr:uid="{00000000-0004-0000-0200-00002F000000}"/>
    <hyperlink ref="M11" location="'Methodology and footnotes'!A31" display="*73%" xr:uid="{00000000-0004-0000-0200-000030000000}"/>
    <hyperlink ref="H13" location="'Methodology and footnotes'!A36" display="*78%" xr:uid="{00000000-0004-0000-0200-000031000000}"/>
    <hyperlink ref="H14" location="'Methodology and footnotes'!A36" display="*22%" xr:uid="{00000000-0004-0000-0200-000032000000}"/>
    <hyperlink ref="H15" location="'Methodology and footnotes'!A36" display="*36%" xr:uid="{00000000-0004-0000-0200-000033000000}"/>
    <hyperlink ref="H18" location="'Methodology and footnotes'!A24" display="*7%" xr:uid="{00000000-0004-0000-0200-000034000000}"/>
    <hyperlink ref="H19" location="'Methodology and footnotes'!A24" display="*22%" xr:uid="{00000000-0004-0000-0200-000035000000}"/>
    <hyperlink ref="H20" location="'Methodology and footnotes'!A24" display="*31%" xr:uid="{00000000-0004-0000-0200-000036000000}"/>
    <hyperlink ref="H21" location="'Methodology and footnotes'!A24" display="*26%" xr:uid="{00000000-0004-0000-0200-000037000000}"/>
    <hyperlink ref="H22" location="'Methodology and footnotes'!A24" display="*14%" xr:uid="{00000000-0004-0000-0200-000038000000}"/>
    <hyperlink ref="I18" location="'Methodology and footnotes'!A23" display="*7%" xr:uid="{00000000-0004-0000-0200-000039000000}"/>
    <hyperlink ref="I19" location="'Methodology and footnotes'!A23" display="*21%" xr:uid="{00000000-0004-0000-0200-00003A000000}"/>
    <hyperlink ref="I20" location="'Methodology and footnotes'!A23" display="*32%" xr:uid="{00000000-0004-0000-0200-00003B000000}"/>
    <hyperlink ref="I21" location="'Methodology and footnotes'!A23" display="*27%" xr:uid="{00000000-0004-0000-0200-00003C000000}"/>
    <hyperlink ref="I22" location="'Methodology and footnotes'!A23" display="*13%" xr:uid="{00000000-0004-0000-0200-00003D000000}"/>
    <hyperlink ref="J18" location="'Methodology and footnotes'!A22" display="*8%" xr:uid="{00000000-0004-0000-0200-00003E000000}"/>
    <hyperlink ref="J19" location="'Methodology and footnotes'!A22" display="*20%" xr:uid="{00000000-0004-0000-0200-00003F000000}"/>
    <hyperlink ref="J20" location="'Methodology and footnotes'!A22" display="*32%" xr:uid="{00000000-0004-0000-0200-000040000000}"/>
    <hyperlink ref="J21" location="'Methodology and footnotes'!A22" display="*28%" xr:uid="{00000000-0004-0000-0200-000041000000}"/>
    <hyperlink ref="J22" location="'Methodology and footnotes'!A22" display="*12%" xr:uid="{00000000-0004-0000-0200-000042000000}"/>
    <hyperlink ref="I13" location="'Methodology and footnotes'!A35" display="*80%" xr:uid="{00000000-0004-0000-0200-000043000000}"/>
    <hyperlink ref="I14" location="'Methodology and footnotes'!A35" display="*22%" xr:uid="{00000000-0004-0000-0200-000044000000}"/>
    <hyperlink ref="I15" location="'Methodology and footnotes'!A35" display="*27%" xr:uid="{00000000-0004-0000-0200-000045000000}"/>
    <hyperlink ref="J13" location="'Methodology and footnotes'!A34" display="*82%" xr:uid="{00000000-0004-0000-0200-000046000000}"/>
    <hyperlink ref="J14" location="'Methodology and footnotes'!A34" display="*22%" xr:uid="{00000000-0004-0000-0200-000047000000}"/>
    <hyperlink ref="J15" location="'Methodology and footnotes'!A34" display="*33%" xr:uid="{00000000-0004-0000-0200-000048000000}"/>
    <hyperlink ref="K13" location="'Methodology and footnotes'!A33" display="*83%" xr:uid="{00000000-0004-0000-0200-000049000000}"/>
    <hyperlink ref="K14" location="'Methodology and footnotes'!A33" display="*21%" xr:uid="{00000000-0004-0000-0200-00004A000000}"/>
    <hyperlink ref="K15" location="'Methodology and footnotes'!A33" display="*36%" xr:uid="{00000000-0004-0000-0200-00004B000000}"/>
    <hyperlink ref="K18" location="'Methodology and footnotes'!A21" display="*8%" xr:uid="{00000000-0004-0000-0200-00004C000000}"/>
    <hyperlink ref="K19" location="'Methodology and footnotes'!A21" display="*20%" xr:uid="{00000000-0004-0000-0200-00004D000000}"/>
    <hyperlink ref="K20" location="'Methodology and footnotes'!A21" display="*31%" xr:uid="{00000000-0004-0000-0200-00004E000000}"/>
    <hyperlink ref="K21" location="'Methodology and footnotes'!A21" display="*28%" xr:uid="{00000000-0004-0000-0200-00004F000000}"/>
    <hyperlink ref="K22" location="'Methodology and footnotes'!A21" display="*13%" xr:uid="{00000000-0004-0000-0200-000050000000}"/>
    <hyperlink ref="L13" location="'Methodology and footnotes'!A32" display="*86%" xr:uid="{00000000-0004-0000-0200-000051000000}"/>
    <hyperlink ref="L14" location="'Methodology and footnotes'!A32" display="*21%" xr:uid="{00000000-0004-0000-0200-000052000000}"/>
    <hyperlink ref="L15" location="'Methodology and footnotes'!A32" display="*36%" xr:uid="{00000000-0004-0000-0200-000053000000}"/>
    <hyperlink ref="L18" location="'Methodology and footnotes'!A20" display="*7%" xr:uid="{00000000-0004-0000-0200-000054000000}"/>
    <hyperlink ref="L19" location="'Methodology and footnotes'!A20" display="*20%" xr:uid="{00000000-0004-0000-0200-000055000000}"/>
    <hyperlink ref="L20" location="'Methodology and footnotes'!A20" display="*33%" xr:uid="{00000000-0004-0000-0200-000056000000}"/>
    <hyperlink ref="L21" location="'Methodology and footnotes'!A20" display="*30%" xr:uid="{00000000-0004-0000-0200-000057000000}"/>
    <hyperlink ref="L22" location="'Methodology and footnotes'!A20" display="*10%" xr:uid="{00000000-0004-0000-0200-000058000000}"/>
    <hyperlink ref="M18" location="'Methodology and footnotes'!A19" display="*7%" xr:uid="{00000000-0004-0000-0200-000059000000}"/>
    <hyperlink ref="M19" location="'Methodology and footnotes'!A19" display="*20%" xr:uid="{00000000-0004-0000-0200-00005A000000}"/>
    <hyperlink ref="M20" location="'Methodology and footnotes'!A19" display="*33%" xr:uid="{00000000-0004-0000-0200-00005B000000}"/>
    <hyperlink ref="M21" location="'Methodology and footnotes'!A19" display="*30%" xr:uid="{00000000-0004-0000-0200-00005C000000}"/>
    <hyperlink ref="M22" location="'Methodology and footnotes'!A19" display="*10%" xr:uid="{00000000-0004-0000-0200-00005D000000}"/>
    <hyperlink ref="H53" location="'Methodology and footnotes'!A31" display="*11000000" xr:uid="{00000000-0004-0000-0200-00005E000000}"/>
    <hyperlink ref="I53" location="'Methodology and footnotes'!A30" display="*10000000" xr:uid="{00000000-0004-0000-0200-00005F000000}"/>
    <hyperlink ref="H51" location="'Methodology and footnotes'!A25" display="*57.4" xr:uid="{00000000-0004-0000-0200-000068000000}"/>
    <hyperlink ref="F5:F6" location="'Methodology and footnotes'!A22" display="*424" xr:uid="{2C02B2C5-850B-43FE-8FB5-CAF18561FDFE}"/>
    <hyperlink ref="F10:F11" location="'Methodology and footnotes'!A31" display="*77%" xr:uid="{B45DF807-8BA3-42A8-8A4E-6C42179505E6}"/>
    <hyperlink ref="F13:F15" location="'Methodology and footnotes'!A31" display="*73%" xr:uid="{9495269A-A939-44ED-AB25-A457A17E79DD}"/>
    <hyperlink ref="F17" location="'Methodology and footnotes'!A38" display="*27%" xr:uid="{D57EB955-A462-46FA-9EA1-17F514879E81}"/>
    <hyperlink ref="F23:F25" location="'Methodology and footnotes'!A31" display="*21%" xr:uid="{96830F35-A07C-4CDB-9F83-02EE6E5FECEC}"/>
    <hyperlink ref="F53" location="'Methodology and footnotes'!A40" display="*11267109" xr:uid="{AC08EE68-905D-4195-ADF3-55B66EE28B81}"/>
    <hyperlink ref="E5" location="'Methodology and footnotes'!B28" display="*459" xr:uid="{30B7B37A-498B-4A01-9D99-0E1C678183F7}"/>
    <hyperlink ref="E6" location="'Methodology and footnotes'!B28" display="*47" xr:uid="{80D8DE7B-9E7D-432B-A042-C83701E7BBC5}"/>
    <hyperlink ref="E10" location="'Methodology and footnotes'!A39" display="*76%" xr:uid="{7D14D033-D354-4867-8C6C-2531681BC9A7}"/>
    <hyperlink ref="E11" location="'Methodology and footnotes'!A39" display="*58%" xr:uid="{B9918C73-A13A-4E46-A061-7853411A66C2}"/>
    <hyperlink ref="E13" location="'Methodology and footnotes'!A39" display="*72%" xr:uid="{49503CC3-E221-41AE-80D4-09539068C9F9}"/>
    <hyperlink ref="E14" location="'Methodology and footnotes'!A39" display="*24%" xr:uid="{E31180F3-C225-4B4A-9C88-91476DED4148}"/>
    <hyperlink ref="E15" location="'Methodology and footnotes'!A39" display="*42%" xr:uid="{1579258E-C2C2-4BBB-93B7-F3862B212BA0}"/>
    <hyperlink ref="E16" location="'Methodology and footnotes'!A39" display="*38%" xr:uid="{0D860F63-0F0A-4618-ACE7-61ECE4AD45F5}"/>
    <hyperlink ref="E17" location="'Methodology and footnotes'!A39" display="*28%" xr:uid="{A2DF92C9-9779-41FA-9010-B421D3F9A67E}"/>
    <hyperlink ref="E23" location="'Methodology and footnotes'!A36" display="*20.9%" xr:uid="{A18C0F9C-DD41-4317-99AC-02571F5A866D}"/>
    <hyperlink ref="E24" location="'Methodology and footnotes'!A36" display="*45.7%" xr:uid="{8138B5ED-3C8B-4AD1-AE77-0B2F4AD072BE}"/>
    <hyperlink ref="E25" location="'Methodology and footnotes'!A36" display="*33.3%" xr:uid="{5FA1C6D6-C90C-476B-945D-7B711A46CFE7}"/>
    <hyperlink ref="E53" location="'Methodology and footnotes'!B50" display="*12710973" xr:uid="{4387E5F8-B684-4015-B184-383D89DEE69D}"/>
    <hyperlink ref="D5:D6" location="'Methodology and footnotes'!B29" display="*432" xr:uid="{5AE1C2CF-8763-4139-B2A2-6FCAF171FE04}"/>
    <hyperlink ref="D10:D11" location="'Methodology and footnotes'!B40" display="*76%" xr:uid="{1003ECB1-0892-4408-BB0A-2F65E0071431}"/>
    <hyperlink ref="D13:D15" location="'Methodology and footnotes'!B40" display="*70%" xr:uid="{55D2D601-4F34-48DF-8E42-98A7BD97A51A}"/>
    <hyperlink ref="D17" location="'Methodology and footnotes'!B40" display="*30%" xr:uid="{316B0A96-64F1-4FA1-96D2-8B53490F56DA}"/>
    <hyperlink ref="D53" location="'Methodology and footnotes'!B51" display="*12200000" xr:uid="{EA986C54-BB07-48DB-A144-5C4A1DCC6A4D}"/>
    <hyperlink ref="E23:E25" location="'Methodology and footnotes'!B39" display="*21%" xr:uid="{D8945D83-6802-4401-A3DA-531988064C79}"/>
    <hyperlink ref="F5" location="'Methodology and footnotes'!A27" display="*424" xr:uid="{B5268334-4D0E-419A-B2FC-715937CE4A2C}"/>
    <hyperlink ref="F6" location="'Methodology and footnotes'!A27" display="*40" xr:uid="{1D5F0B87-6D86-4A83-84CD-CDE65F236DD5}"/>
    <hyperlink ref="G5" location="'Methodology and footnotes'!A26" display="*485" xr:uid="{78F79185-E372-4674-A23F-AF27D24566E5}"/>
    <hyperlink ref="G6" location="'Methodology and footnotes'!A26" display="*32" xr:uid="{FC9475C6-C3B0-4A3B-8070-74C2CD314247}"/>
    <hyperlink ref="H5" location="'Methodology and footnotes'!A25" display="*496" xr:uid="{E401995E-AE6B-4CC8-A616-492FB621BD18}"/>
    <hyperlink ref="H6" location="'Methodology and footnotes'!A25" display="*33" xr:uid="{D2AA6ADD-EBC2-47C8-A980-6D5CA60267EC}"/>
    <hyperlink ref="I5" location="'Methodology and footnotes'!A24" display="*485" xr:uid="{3F20CDD2-53EC-448B-8D23-5BFD86175477}"/>
    <hyperlink ref="I6" location="'Methodology and footnotes'!A24" display="*37" xr:uid="{01DD7A0C-246B-4C71-80A2-26C55E599966}"/>
    <hyperlink ref="J5" location="'Methodology and footnotes'!A23" display="*470" xr:uid="{1FB6C10C-0745-405C-93D4-A1D97707F5F0}"/>
    <hyperlink ref="J6" location="'Methodology and footnotes'!A23" display="*38" xr:uid="{DDACDA34-8614-456A-8376-30A31BCAAF42}"/>
    <hyperlink ref="K5" location="'Methodology and footnotes'!A22" display="*471" xr:uid="{0BABD2F7-0EC4-4EE9-9726-1F3BFEBB129B}"/>
    <hyperlink ref="K6" location="'Methodology and footnotes'!A22" display="*37" xr:uid="{A738C630-B91D-466E-B87F-48E88BB400A1}"/>
    <hyperlink ref="L5" location="'Methodology and footnotes'!A21" display="*564" xr:uid="{08A778E3-8098-4361-8F48-C9072CBEC7CC}"/>
    <hyperlink ref="L6" location="'Methodology and footnotes'!A21" display="*28" xr:uid="{26F29C15-7149-4F2D-8D19-ABFC728AECCA}"/>
    <hyperlink ref="F13" location="'Methodology and footnotes'!A38" display="*73%" xr:uid="{82D4FFC8-7D5C-4693-941F-FDAF750A9B73}"/>
    <hyperlink ref="F10" location="'Methodology and footnotes'!A38" display="*77%" xr:uid="{359DF2A7-3148-4B4C-A768-913944DA158A}"/>
    <hyperlink ref="F11" location="'Methodology and footnotes'!A38" display="*64%" xr:uid="{07FD71CA-99E8-4D7C-A2AC-AD7B11007C0C}"/>
    <hyperlink ref="F14" location="'Methodology and footnotes'!A38" display="*23%" xr:uid="{D938670D-B60B-46CD-8737-221FF1776C8F}"/>
    <hyperlink ref="F15" location="'Methodology and footnotes'!A38" display="*36%" xr:uid="{B21C68E3-5AC7-4947-9006-3EBA1AB19C75}"/>
    <hyperlink ref="G10" location="'Methodology and footnotes'!A37" display="*77%" xr:uid="{46A27814-8919-423A-B976-3BF8DE98324C}"/>
    <hyperlink ref="G11" location="'Methodology and footnotes'!A37" display="*64%" xr:uid="{27431982-8B8F-4514-A341-B1BAACC18325}"/>
    <hyperlink ref="G13" location="'Methodology and footnotes'!A37" display="*75%" xr:uid="{F48F264E-6C7F-48D3-8A43-7AAC1FA0629B}"/>
    <hyperlink ref="G14" location="'Methodology and footnotes'!A37" display="*23%" xr:uid="{350F8A76-7F7D-4C03-90EA-98CF914C63F0}"/>
    <hyperlink ref="G15" location="'Methodology and footnotes'!A37" display="*36%" xr:uid="{58C0282F-200E-4332-81DF-B7FF0154562C}"/>
    <hyperlink ref="G17" location="'Methodology and footnotes'!A37" display="*26%" xr:uid="{4B25F199-41F7-4DAA-BC1A-7ED159AA4CEC}"/>
    <hyperlink ref="M13" location="'Methodology and footnotes'!A31" display="*84%" xr:uid="{FE9BC6C3-ABA1-411F-8264-7896B117FF6B}"/>
    <hyperlink ref="M14" location="'Methodology and footnotes'!A31" display="*20%" xr:uid="{40A609C1-8045-4656-AB27-A723A6D09FDA}"/>
    <hyperlink ref="M15" location="'Methodology and footnotes'!A31" display="*27%" xr:uid="{F08221C3-564D-4850-A860-1F412F135AD9}"/>
    <hyperlink ref="D51" location="'Methodology and footnotes'!A43" display="*134.38" xr:uid="{68C85D78-4ED8-4037-83DF-56DAB52D07D4}"/>
    <hyperlink ref="D31:D46" location="'Methodology and footnotes'!A41" display="*20.2%" xr:uid="{2756453C-0A55-4ADB-9B5A-89A46117DE08}"/>
    <hyperlink ref="D9" location="'Methodology and footnotes'!A30" display="*0.90" xr:uid="{8B9C5B05-22E7-4B95-999C-61BDDA998498}"/>
  </hyperlinks>
  <pageMargins left="0.7" right="0.7" top="0.75" bottom="0.75" header="0.3" footer="0.3"/>
  <pageSetup paperSize="9" orientation="portrait" r:id="rId1"/>
  <headerFooter differentOddEven="1" differentFirst="1">
    <oddHeader xml:space="preserve">&amp;C
</oddHeader>
    <oddFooter xml:space="preserve">&amp;C
</oddFooter>
    <evenHeader xml:space="preserve">&amp;C
</evenHeader>
    <evenFooter xml:space="preserve">&amp;C
</evenFooter>
    <firstHeader xml:space="preserve">&amp;C
</firstHeader>
    <firstFooter xml:space="preserve">&amp;C
</first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B1:Q28"/>
  <sheetViews>
    <sheetView zoomScaleNormal="100" workbookViewId="0">
      <pane xSplit="13" ySplit="3" topLeftCell="N4" activePane="bottomRight" state="frozen"/>
      <selection pane="topRight" activeCell="L1" sqref="L1"/>
      <selection pane="bottomLeft" activeCell="A4" sqref="A4"/>
      <selection pane="bottomRight" activeCell="C23" sqref="C23"/>
    </sheetView>
  </sheetViews>
  <sheetFormatPr defaultColWidth="9.08203125" defaultRowHeight="14.5"/>
  <cols>
    <col min="1" max="1" width="1.58203125" style="246" customWidth="1"/>
    <col min="2" max="2" width="25.58203125" style="246" customWidth="1"/>
    <col min="3" max="3" width="47" style="247" customWidth="1"/>
    <col min="4" max="5" width="6.33203125" style="248" customWidth="1"/>
    <col min="6" max="7" width="6.33203125" style="247" customWidth="1"/>
    <col min="8" max="14" width="9.08203125" style="246"/>
    <col min="15" max="15" width="32.08203125" style="246" customWidth="1"/>
    <col min="16" max="16" width="33.25" style="246" customWidth="1"/>
    <col min="17" max="17" width="15.5" style="246" customWidth="1"/>
    <col min="18" max="16384" width="9.08203125" style="246"/>
  </cols>
  <sheetData>
    <row r="1" spans="2:17">
      <c r="B1" s="375" t="s">
        <v>91</v>
      </c>
      <c r="C1" s="375"/>
      <c r="D1" s="375"/>
      <c r="E1" s="375"/>
      <c r="F1" s="375"/>
      <c r="G1" s="375"/>
      <c r="H1" s="375"/>
      <c r="I1" s="375"/>
      <c r="J1" s="375"/>
      <c r="K1" s="375"/>
      <c r="L1" s="375"/>
      <c r="M1" s="375"/>
      <c r="N1" s="375"/>
    </row>
    <row r="2" spans="2:17">
      <c r="B2" s="375"/>
      <c r="C2" s="375"/>
      <c r="D2" s="375"/>
      <c r="E2" s="375"/>
      <c r="F2" s="375"/>
      <c r="G2" s="375"/>
      <c r="H2" s="375"/>
      <c r="I2" s="375"/>
      <c r="J2" s="375"/>
      <c r="K2" s="375"/>
      <c r="L2" s="375"/>
      <c r="M2" s="375"/>
      <c r="N2" s="375"/>
    </row>
    <row r="3" spans="2:17">
      <c r="B3" s="375"/>
      <c r="C3" s="375"/>
      <c r="D3" s="375"/>
      <c r="E3" s="375"/>
      <c r="F3" s="375"/>
      <c r="G3" s="375"/>
      <c r="H3" s="375"/>
      <c r="I3" s="375"/>
      <c r="J3" s="375"/>
      <c r="K3" s="375"/>
      <c r="L3" s="375"/>
      <c r="M3" s="375"/>
      <c r="N3" s="375"/>
    </row>
    <row r="4" spans="2:17">
      <c r="B4" s="279" t="s">
        <v>1</v>
      </c>
      <c r="C4" s="280" t="s">
        <v>2</v>
      </c>
      <c r="D4" s="280">
        <v>2025</v>
      </c>
      <c r="E4" s="280">
        <v>2024</v>
      </c>
      <c r="F4" s="280">
        <v>2023</v>
      </c>
      <c r="G4" s="280">
        <v>2022</v>
      </c>
      <c r="H4" s="281">
        <v>2021</v>
      </c>
      <c r="I4" s="279">
        <v>2020</v>
      </c>
      <c r="J4" s="279">
        <v>2019</v>
      </c>
      <c r="K4" s="279">
        <v>2018</v>
      </c>
      <c r="L4" s="279">
        <v>2017</v>
      </c>
      <c r="M4" s="279">
        <v>2016</v>
      </c>
      <c r="N4" s="279" t="s">
        <v>4</v>
      </c>
      <c r="P4" s="227"/>
      <c r="Q4" s="227"/>
    </row>
    <row r="5" spans="2:17">
      <c r="B5" s="376" t="s">
        <v>358</v>
      </c>
      <c r="C5" s="284" t="s">
        <v>359</v>
      </c>
      <c r="D5" s="357" t="s">
        <v>763</v>
      </c>
      <c r="E5" s="358" t="s">
        <v>691</v>
      </c>
      <c r="F5" s="358" t="s">
        <v>613</v>
      </c>
      <c r="G5" s="358" t="s">
        <v>701</v>
      </c>
      <c r="H5" s="359" t="s">
        <v>596</v>
      </c>
      <c r="I5" s="359" t="s">
        <v>511</v>
      </c>
      <c r="J5" s="359" t="s">
        <v>512</v>
      </c>
      <c r="K5" s="359" t="s">
        <v>513</v>
      </c>
      <c r="L5" s="359" t="s">
        <v>514</v>
      </c>
      <c r="M5" s="359" t="s">
        <v>515</v>
      </c>
      <c r="N5" s="285" t="s">
        <v>10</v>
      </c>
    </row>
    <row r="6" spans="2:17">
      <c r="B6" s="376"/>
      <c r="C6" s="282" t="s">
        <v>360</v>
      </c>
      <c r="D6" s="361"/>
      <c r="E6" s="361"/>
      <c r="F6" s="360"/>
      <c r="G6" s="360"/>
      <c r="H6" s="362"/>
      <c r="I6" s="362"/>
      <c r="J6" s="362"/>
      <c r="K6" s="362"/>
      <c r="L6" s="362"/>
      <c r="M6" s="362"/>
      <c r="N6" s="283"/>
    </row>
    <row r="7" spans="2:17">
      <c r="B7" s="376"/>
      <c r="C7" s="286" t="s">
        <v>361</v>
      </c>
      <c r="D7" s="287" t="s">
        <v>712</v>
      </c>
      <c r="E7" s="288" t="s">
        <v>712</v>
      </c>
      <c r="F7" s="358" t="s">
        <v>614</v>
      </c>
      <c r="G7" s="358" t="s">
        <v>702</v>
      </c>
      <c r="H7" s="359" t="s">
        <v>517</v>
      </c>
      <c r="I7" s="359" t="s">
        <v>516</v>
      </c>
      <c r="J7" s="359" t="s">
        <v>518</v>
      </c>
      <c r="K7" s="359" t="s">
        <v>519</v>
      </c>
      <c r="L7" s="359" t="s">
        <v>520</v>
      </c>
      <c r="M7" s="359" t="s">
        <v>521</v>
      </c>
      <c r="N7" s="285" t="s">
        <v>10</v>
      </c>
    </row>
    <row r="8" spans="2:17">
      <c r="B8" s="376"/>
      <c r="C8" s="284" t="s">
        <v>362</v>
      </c>
      <c r="D8" s="289" t="s">
        <v>712</v>
      </c>
      <c r="E8" s="288" t="s">
        <v>712</v>
      </c>
      <c r="F8" s="363" t="s">
        <v>615</v>
      </c>
      <c r="G8" s="363" t="s">
        <v>703</v>
      </c>
      <c r="H8" s="359" t="s">
        <v>522</v>
      </c>
      <c r="I8" s="359" t="s">
        <v>523</v>
      </c>
      <c r="J8" s="359" t="s">
        <v>524</v>
      </c>
      <c r="K8" s="359" t="s">
        <v>525</v>
      </c>
      <c r="L8" s="359" t="s">
        <v>526</v>
      </c>
      <c r="M8" s="359" t="s">
        <v>527</v>
      </c>
      <c r="N8" s="285" t="s">
        <v>10</v>
      </c>
    </row>
    <row r="9" spans="2:17" ht="15" customHeight="1">
      <c r="B9" s="377"/>
      <c r="C9" s="286" t="s">
        <v>363</v>
      </c>
      <c r="D9" s="287" t="s">
        <v>712</v>
      </c>
      <c r="E9" s="288" t="s">
        <v>712</v>
      </c>
      <c r="F9" s="358" t="s">
        <v>643</v>
      </c>
      <c r="G9" s="358" t="s">
        <v>546</v>
      </c>
      <c r="H9" s="359" t="s">
        <v>528</v>
      </c>
      <c r="I9" s="359" t="s">
        <v>529</v>
      </c>
      <c r="J9" s="290"/>
      <c r="K9" s="290"/>
      <c r="L9" s="290"/>
      <c r="M9" s="290"/>
      <c r="N9" s="285" t="s">
        <v>10</v>
      </c>
    </row>
    <row r="10" spans="2:17">
      <c r="B10" s="377"/>
      <c r="C10" s="286" t="s">
        <v>364</v>
      </c>
      <c r="D10" s="287" t="s">
        <v>712</v>
      </c>
      <c r="E10" s="288" t="s">
        <v>712</v>
      </c>
      <c r="F10" s="363" t="s">
        <v>543</v>
      </c>
      <c r="G10" s="363" t="s">
        <v>547</v>
      </c>
      <c r="H10" s="359" t="s">
        <v>530</v>
      </c>
      <c r="I10" s="359" t="s">
        <v>531</v>
      </c>
      <c r="J10" s="291"/>
      <c r="K10" s="291"/>
      <c r="L10" s="291"/>
      <c r="M10" s="291"/>
      <c r="N10" s="285" t="s">
        <v>10</v>
      </c>
    </row>
    <row r="11" spans="2:17" ht="14.5" customHeight="1">
      <c r="B11" s="377"/>
      <c r="C11" s="284" t="s">
        <v>365</v>
      </c>
      <c r="D11" s="289" t="s">
        <v>712</v>
      </c>
      <c r="E11" s="288" t="s">
        <v>712</v>
      </c>
      <c r="F11" s="358" t="s">
        <v>644</v>
      </c>
      <c r="G11" s="358" t="s">
        <v>704</v>
      </c>
      <c r="H11" s="359" t="s">
        <v>532</v>
      </c>
      <c r="I11" s="359" t="s">
        <v>533</v>
      </c>
      <c r="J11" s="291"/>
      <c r="K11" s="291"/>
      <c r="L11" s="291"/>
      <c r="M11" s="291"/>
      <c r="N11" s="285" t="s">
        <v>10</v>
      </c>
    </row>
    <row r="12" spans="2:17" ht="15" customHeight="1">
      <c r="B12" s="377"/>
      <c r="C12" s="286" t="s">
        <v>366</v>
      </c>
      <c r="D12" s="287" t="s">
        <v>712</v>
      </c>
      <c r="E12" s="288" t="s">
        <v>712</v>
      </c>
      <c r="F12" s="363" t="s">
        <v>645</v>
      </c>
      <c r="G12" s="363" t="s">
        <v>705</v>
      </c>
      <c r="H12" s="359" t="s">
        <v>534</v>
      </c>
      <c r="I12" s="359" t="s">
        <v>535</v>
      </c>
      <c r="J12" s="291"/>
      <c r="K12" s="291"/>
      <c r="L12" s="291"/>
      <c r="M12" s="291"/>
      <c r="N12" s="285" t="s">
        <v>10</v>
      </c>
    </row>
    <row r="13" spans="2:17" ht="15" customHeight="1">
      <c r="B13" s="377"/>
      <c r="C13" s="286" t="s">
        <v>367</v>
      </c>
      <c r="D13" s="287" t="s">
        <v>712</v>
      </c>
      <c r="E13" s="288" t="s">
        <v>712</v>
      </c>
      <c r="F13" s="358" t="s">
        <v>573</v>
      </c>
      <c r="G13" s="358" t="s">
        <v>536</v>
      </c>
      <c r="H13" s="359" t="s">
        <v>536</v>
      </c>
      <c r="I13" s="359" t="s">
        <v>537</v>
      </c>
      <c r="J13" s="291"/>
      <c r="K13" s="291"/>
      <c r="L13" s="291"/>
      <c r="M13" s="291"/>
      <c r="N13" s="285" t="s">
        <v>10</v>
      </c>
    </row>
    <row r="14" spans="2:17" ht="15" customHeight="1">
      <c r="B14" s="377"/>
      <c r="C14" s="286" t="s">
        <v>368</v>
      </c>
      <c r="D14" s="287" t="s">
        <v>712</v>
      </c>
      <c r="E14" s="288" t="s">
        <v>712</v>
      </c>
      <c r="F14" s="363" t="s">
        <v>646</v>
      </c>
      <c r="G14" s="363" t="s">
        <v>706</v>
      </c>
      <c r="H14" s="359" t="s">
        <v>538</v>
      </c>
      <c r="I14" s="359" t="s">
        <v>539</v>
      </c>
      <c r="J14" s="359" t="s">
        <v>540</v>
      </c>
      <c r="K14" s="359" t="s">
        <v>524</v>
      </c>
      <c r="L14" s="359" t="s">
        <v>541</v>
      </c>
      <c r="M14" s="359" t="s">
        <v>542</v>
      </c>
      <c r="N14" s="285" t="s">
        <v>10</v>
      </c>
    </row>
    <row r="15" spans="2:17" ht="15" customHeight="1">
      <c r="B15" s="377"/>
      <c r="C15" s="286" t="s">
        <v>369</v>
      </c>
      <c r="D15" s="287" t="s">
        <v>712</v>
      </c>
      <c r="E15" s="288" t="s">
        <v>712</v>
      </c>
      <c r="F15" s="358" t="s">
        <v>647</v>
      </c>
      <c r="G15" s="358" t="s">
        <v>707</v>
      </c>
      <c r="H15" s="359" t="s">
        <v>531</v>
      </c>
      <c r="I15" s="359" t="s">
        <v>543</v>
      </c>
      <c r="J15" s="291"/>
      <c r="K15" s="291"/>
      <c r="L15" s="291"/>
      <c r="M15" s="291"/>
      <c r="N15" s="285" t="s">
        <v>10</v>
      </c>
    </row>
    <row r="16" spans="2:17" ht="15" customHeight="1">
      <c r="B16" s="377"/>
      <c r="C16" s="286" t="s">
        <v>370</v>
      </c>
      <c r="D16" s="287" t="s">
        <v>712</v>
      </c>
      <c r="E16" s="288" t="s">
        <v>712</v>
      </c>
      <c r="F16" s="363" t="s">
        <v>546</v>
      </c>
      <c r="G16" s="363" t="s">
        <v>708</v>
      </c>
      <c r="H16" s="359" t="s">
        <v>544</v>
      </c>
      <c r="I16" s="359" t="s">
        <v>545</v>
      </c>
      <c r="J16" s="291"/>
      <c r="K16" s="291"/>
      <c r="L16" s="291"/>
      <c r="M16" s="291"/>
      <c r="N16" s="285" t="s">
        <v>10</v>
      </c>
    </row>
    <row r="17" spans="2:14" ht="15" customHeight="1">
      <c r="B17" s="377"/>
      <c r="C17" s="286" t="s">
        <v>371</v>
      </c>
      <c r="D17" s="287" t="s">
        <v>712</v>
      </c>
      <c r="E17" s="288" t="s">
        <v>712</v>
      </c>
      <c r="F17" s="358" t="s">
        <v>439</v>
      </c>
      <c r="G17" s="358" t="s">
        <v>530</v>
      </c>
      <c r="H17" s="359" t="s">
        <v>546</v>
      </c>
      <c r="I17" s="359" t="s">
        <v>547</v>
      </c>
      <c r="J17" s="291"/>
      <c r="K17" s="291"/>
      <c r="L17" s="291"/>
      <c r="M17" s="291"/>
      <c r="N17" s="285" t="s">
        <v>10</v>
      </c>
    </row>
    <row r="18" spans="2:14" ht="15" customHeight="1">
      <c r="B18" s="377"/>
      <c r="C18" s="286" t="s">
        <v>372</v>
      </c>
      <c r="D18" s="287" t="s">
        <v>712</v>
      </c>
      <c r="E18" s="288" t="s">
        <v>712</v>
      </c>
      <c r="F18" s="363" t="s">
        <v>597</v>
      </c>
      <c r="G18" s="363" t="s">
        <v>597</v>
      </c>
      <c r="H18" s="359" t="s">
        <v>547</v>
      </c>
      <c r="I18" s="359" t="s">
        <v>548</v>
      </c>
      <c r="J18" s="291"/>
      <c r="K18" s="291"/>
      <c r="L18" s="291"/>
      <c r="M18" s="291"/>
      <c r="N18" s="285" t="s">
        <v>10</v>
      </c>
    </row>
    <row r="19" spans="2:14" ht="15" customHeight="1">
      <c r="B19" s="377"/>
      <c r="C19" s="286" t="s">
        <v>373</v>
      </c>
      <c r="D19" s="287" t="s">
        <v>712</v>
      </c>
      <c r="E19" s="288" t="s">
        <v>712</v>
      </c>
      <c r="F19" s="358" t="s">
        <v>648</v>
      </c>
      <c r="G19" s="358" t="s">
        <v>537</v>
      </c>
      <c r="H19" s="359" t="s">
        <v>531</v>
      </c>
      <c r="I19" s="359" t="s">
        <v>543</v>
      </c>
      <c r="J19" s="291"/>
      <c r="K19" s="291"/>
      <c r="L19" s="291"/>
      <c r="M19" s="291"/>
      <c r="N19" s="285" t="s">
        <v>10</v>
      </c>
    </row>
    <row r="20" spans="2:14" ht="15" customHeight="1">
      <c r="B20" s="377"/>
      <c r="C20" s="282" t="s">
        <v>651</v>
      </c>
      <c r="D20" s="361"/>
      <c r="E20" s="361"/>
      <c r="F20" s="279"/>
      <c r="G20" s="279"/>
      <c r="H20" s="364"/>
      <c r="I20" s="364"/>
      <c r="J20" s="364"/>
      <c r="K20" s="364"/>
      <c r="L20" s="364"/>
      <c r="M20" s="364"/>
      <c r="N20" s="283"/>
    </row>
    <row r="21" spans="2:14" ht="15" customHeight="1">
      <c r="B21" s="377"/>
      <c r="C21" s="286" t="s">
        <v>654</v>
      </c>
      <c r="D21" s="287">
        <v>1166</v>
      </c>
      <c r="E21" s="288">
        <v>927</v>
      </c>
      <c r="F21" s="288">
        <v>787</v>
      </c>
      <c r="G21" s="288">
        <v>717</v>
      </c>
      <c r="H21" s="291">
        <v>892</v>
      </c>
      <c r="I21" s="291">
        <v>763</v>
      </c>
      <c r="J21" s="291"/>
      <c r="K21" s="291"/>
      <c r="L21" s="291"/>
      <c r="M21" s="291"/>
      <c r="N21" s="285" t="s">
        <v>10</v>
      </c>
    </row>
    <row r="22" spans="2:14" ht="15" customHeight="1">
      <c r="B22" s="377"/>
      <c r="C22" s="286" t="s">
        <v>652</v>
      </c>
      <c r="D22" s="287">
        <v>836</v>
      </c>
      <c r="E22" s="288">
        <v>713</v>
      </c>
      <c r="F22" s="288">
        <v>673</v>
      </c>
      <c r="G22" s="288">
        <v>415</v>
      </c>
      <c r="H22" s="291">
        <v>371</v>
      </c>
      <c r="I22" s="291">
        <v>302</v>
      </c>
      <c r="J22" s="291"/>
      <c r="K22" s="291"/>
      <c r="L22" s="291"/>
      <c r="M22" s="291"/>
      <c r="N22" s="285" t="s">
        <v>10</v>
      </c>
    </row>
    <row r="23" spans="2:14" ht="15" customHeight="1">
      <c r="B23" s="377"/>
      <c r="C23" s="286" t="s">
        <v>655</v>
      </c>
      <c r="D23" s="287">
        <v>61</v>
      </c>
      <c r="E23" s="288">
        <v>50</v>
      </c>
      <c r="F23" s="288">
        <v>47</v>
      </c>
      <c r="G23" s="288">
        <v>44</v>
      </c>
      <c r="H23" s="291">
        <v>40</v>
      </c>
      <c r="I23" s="291">
        <v>45</v>
      </c>
      <c r="J23" s="291"/>
      <c r="K23" s="291"/>
      <c r="L23" s="291"/>
      <c r="M23" s="291"/>
      <c r="N23" s="285" t="s">
        <v>10</v>
      </c>
    </row>
    <row r="24" spans="2:14" ht="15.65" customHeight="1">
      <c r="B24" s="377"/>
      <c r="C24" s="286" t="s">
        <v>653</v>
      </c>
      <c r="D24" s="287">
        <v>36</v>
      </c>
      <c r="E24" s="288">
        <v>32</v>
      </c>
      <c r="F24" s="288">
        <v>24</v>
      </c>
      <c r="G24" s="288">
        <v>20</v>
      </c>
      <c r="H24" s="291">
        <v>13</v>
      </c>
      <c r="I24" s="291">
        <v>9</v>
      </c>
      <c r="J24" s="291"/>
      <c r="K24" s="291"/>
      <c r="L24" s="291"/>
      <c r="M24" s="291"/>
      <c r="N24" s="285" t="s">
        <v>10</v>
      </c>
    </row>
    <row r="25" spans="2:14">
      <c r="B25" s="377"/>
      <c r="C25" s="286" t="s">
        <v>375</v>
      </c>
      <c r="D25" s="292">
        <v>0.27</v>
      </c>
      <c r="E25" s="293">
        <v>0.27</v>
      </c>
      <c r="F25" s="293">
        <v>0.25</v>
      </c>
      <c r="G25" s="293">
        <v>0.26</v>
      </c>
      <c r="H25" s="294">
        <v>0.35</v>
      </c>
      <c r="I25" s="294">
        <v>0.32</v>
      </c>
      <c r="J25" s="294">
        <v>0.35</v>
      </c>
      <c r="K25" s="294">
        <v>0.28000000000000003</v>
      </c>
      <c r="L25" s="294">
        <v>0.24</v>
      </c>
      <c r="M25" s="294">
        <v>0.21</v>
      </c>
      <c r="N25" s="285" t="s">
        <v>10</v>
      </c>
    </row>
    <row r="26" spans="2:14">
      <c r="B26" s="377"/>
      <c r="C26" s="286" t="s">
        <v>374</v>
      </c>
      <c r="D26" s="365" t="s">
        <v>764</v>
      </c>
      <c r="E26" s="358" t="s">
        <v>692</v>
      </c>
      <c r="F26" s="358" t="s">
        <v>616</v>
      </c>
      <c r="G26" s="358" t="s">
        <v>709</v>
      </c>
      <c r="H26" s="366" t="s">
        <v>549</v>
      </c>
      <c r="I26" s="366" t="s">
        <v>550</v>
      </c>
      <c r="J26" s="366" t="s">
        <v>551</v>
      </c>
      <c r="K26" s="366" t="s">
        <v>552</v>
      </c>
      <c r="L26" s="366" t="s">
        <v>552</v>
      </c>
      <c r="M26" s="366" t="s">
        <v>553</v>
      </c>
      <c r="N26" s="285" t="s">
        <v>10</v>
      </c>
    </row>
    <row r="28" spans="2:14">
      <c r="B28" s="229" t="s">
        <v>696</v>
      </c>
    </row>
  </sheetData>
  <sheetProtection algorithmName="SHA-512" hashValue="0/vkIe582Dgzag9Nc7GdLAUxCx069ThcEjp7B0ITRsAwAMi4CUYKQN7+1UgS3jJgJzbZk5zzRugyoHAVfPb+/g==" saltValue="D6FIMt8frQt3hJj73j/LIw==" spinCount="100000" sheet="1" selectLockedCells="1" selectUnlockedCells="1"/>
  <mergeCells count="2">
    <mergeCell ref="B1:N3"/>
    <mergeCell ref="B5:B26"/>
  </mergeCells>
  <hyperlinks>
    <hyperlink ref="M5" location="'Methodology and footnotes'!A31" display="'Methodology and footnotes'!A31" xr:uid="{00000000-0004-0000-0300-000000000000}"/>
    <hyperlink ref="M7" location="'Methodology and footnotes'!A31" display="'Methodology and footnotes'!A31" xr:uid="{00000000-0004-0000-0300-000001000000}"/>
    <hyperlink ref="M8" location="'Methodology and footnotes'!A31" display="'Methodology and footnotes'!A31" xr:uid="{00000000-0004-0000-0300-000002000000}"/>
    <hyperlink ref="M14" location="'Methodology and footnotes'!A31" display="'Methodology and footnotes'!A31" xr:uid="{00000000-0004-0000-0300-000003000000}"/>
    <hyperlink ref="M26" location="'Methodology and footnotes'!A31" display="'Methodology and footnotes'!A31" xr:uid="{00000000-0004-0000-0300-000004000000}"/>
    <hyperlink ref="L5" location="'Methodology and footnotes'!A32" display="'Methodology and footnotes'!A32" xr:uid="{00000000-0004-0000-0300-000005000000}"/>
    <hyperlink ref="L7:L8" location="'Methodology and footnotes'!A32" display="'Methodology and footnotes'!A32" xr:uid="{00000000-0004-0000-0300-000006000000}"/>
    <hyperlink ref="L14" location="'Methodology and footnotes'!A32" display="'Methodology and footnotes'!A32" xr:uid="{00000000-0004-0000-0300-000007000000}"/>
    <hyperlink ref="L26" location="'Methodology and footnotes'!A32" display="'Methodology and footnotes'!A32" xr:uid="{00000000-0004-0000-0300-000008000000}"/>
    <hyperlink ref="K5" location="'Methodology and footnotes'!A33" display="'Methodology and footnotes'!A33" xr:uid="{00000000-0004-0000-0300-000009000000}"/>
    <hyperlink ref="K7:K8" location="'Methodology and footnotes'!A33" display="'Methodology and footnotes'!A33" xr:uid="{00000000-0004-0000-0300-00000A000000}"/>
    <hyperlink ref="K14" location="'Methodology and footnotes'!A33" display="'Methodology and footnotes'!A33" xr:uid="{00000000-0004-0000-0300-00000B000000}"/>
    <hyperlink ref="K26" location="'Methodology and footnotes'!A33" display="'Methodology and footnotes'!A33" xr:uid="{00000000-0004-0000-0300-00000C000000}"/>
    <hyperlink ref="J5" location="'Methodology and footnotes'!A34" display="'Methodology and footnotes'!A34" xr:uid="{00000000-0004-0000-0300-00000D000000}"/>
    <hyperlink ref="J7:J8" location="'Methodology and footnotes'!A34" display="'Methodology and footnotes'!A34" xr:uid="{00000000-0004-0000-0300-00000E000000}"/>
    <hyperlink ref="J14" location="'Methodology and footnotes'!A34" display="'Methodology and footnotes'!A34" xr:uid="{00000000-0004-0000-0300-00000F000000}"/>
    <hyperlink ref="J26" location="'Methodology and footnotes'!A34" display="'Methodology and footnotes'!A34" xr:uid="{00000000-0004-0000-0300-000010000000}"/>
    <hyperlink ref="I5" location="Governance!A35" display="Governance!A35" xr:uid="{00000000-0004-0000-0300-000011000000}"/>
    <hyperlink ref="I7:I19" location="'Methodology and footnotes'!A35" display="'Methodology and footnotes'!A35" xr:uid="{00000000-0004-0000-0300-000012000000}"/>
    <hyperlink ref="I26" location="'Methodology and footnotes'!A35" display="'Methodology and footnotes'!A35" xr:uid="{00000000-0004-0000-0300-000013000000}"/>
    <hyperlink ref="H5" location="'Methodology and footnotes'!A36" display="'Methodology and footnotes'!A36" xr:uid="{00000000-0004-0000-0300-000014000000}"/>
    <hyperlink ref="H7:H19" location="'Methodology and footnotes'!A36" display="'Methodology and footnotes'!A36" xr:uid="{00000000-0004-0000-0300-000015000000}"/>
    <hyperlink ref="H26" location="'Methodology and footnotes'!A36" display="'Methodology and footnotes'!A36" xr:uid="{00000000-0004-0000-0300-000016000000}"/>
    <hyperlink ref="F5" location="'Methodology and footnotes'!A49" display="*1531" xr:uid="{5663E9CB-C802-4103-8F2E-FF3FEEF799EC}"/>
    <hyperlink ref="F7" location="'Methodology and footnotes'!A49" display="*761" xr:uid="{BCF4042C-75BE-4DC4-9398-FC8C8DD8D344}"/>
    <hyperlink ref="F8" location="'Methodology and footnotes'!A49" display="*168" xr:uid="{94EA1316-FC74-439E-B2BC-71246734B4DD}"/>
    <hyperlink ref="F9" location="'Methodology and footnotes'!A49" display="*761" xr:uid="{88D15AD2-9398-4204-8517-D92A4BAAF432}"/>
    <hyperlink ref="F11" location="'Methodology and footnotes'!A49" display="*761" xr:uid="{8B944BBB-18CE-4E9C-8491-121607248997}"/>
    <hyperlink ref="F13" location="'Methodology and footnotes'!A49" display="*761" xr:uid="{712ED83B-B089-4907-B6D4-F7F01C572C38}"/>
    <hyperlink ref="F15" location="'Methodology and footnotes'!A49" display="*761" xr:uid="{4ADA85AE-57E4-46AF-91DE-6D503134C38B}"/>
    <hyperlink ref="F17" location="'Methodology and footnotes'!A49" display="*761" xr:uid="{933339F1-D539-4D4A-9C2D-31C8671C0778}"/>
    <hyperlink ref="F19" location="'Methodology and footnotes'!A49" display="*168" xr:uid="{F6B94962-2DE5-4824-A327-8FC59FAE12E1}"/>
    <hyperlink ref="F10" location="'Methodology and footnotes'!A49" display="*168" xr:uid="{497998F8-6E8C-4C5C-9DD3-EF0FE88971AA}"/>
    <hyperlink ref="F12" location="'Methodology and footnotes'!A49" display="*168" xr:uid="{27BADDA2-A073-4225-8942-8FB82EAFA1C9}"/>
    <hyperlink ref="F14" location="'Methodology and footnotes'!A49" display="*168" xr:uid="{8398D22E-8044-43FE-8BB3-0E11D4B0E503}"/>
    <hyperlink ref="F16" location="'Methodology and footnotes'!A49" display="*168" xr:uid="{AAD4B54D-7029-410B-A3A4-87CD7DD9A8A9}"/>
    <hyperlink ref="F18" location="'Methodology and footnotes'!A49" display="*168" xr:uid="{7F80470B-2BEC-47A3-BC3C-EF1CB87B1246}"/>
    <hyperlink ref="F26" location="'Methodology and footnotes'!A49" display="*300" xr:uid="{5375D744-AEFB-4A6B-B5A0-21B7D7B69E50}"/>
    <hyperlink ref="E5" location="'Methodology and footnotes'!A56" display="*1722" xr:uid="{918DA264-547C-469D-A93B-D387FA494BEA}"/>
    <hyperlink ref="E7" location="'Methodology and footnotes'!A56" display="*850" xr:uid="{B130A426-6B46-40B0-8EE4-E5EA529E59AA}"/>
    <hyperlink ref="E8" location="'Methodology and footnotes'!A56" display="*212" xr:uid="{8230F2E5-D315-4AC0-8CD3-C11676C9B681}"/>
    <hyperlink ref="E9" location="'Methodology and footnotes'!A56" display="*18" xr:uid="{095998C7-576A-4AEC-81BE-C414A7F00855}"/>
    <hyperlink ref="E10" location="'Methodology and footnotes'!A56" display="*20" xr:uid="{58DA87C7-1F58-4BBA-9CFF-D218091C99F4}"/>
    <hyperlink ref="E11" location="'Methodology and footnotes'!A56" display="*349" xr:uid="{5CFD46D1-1B09-4F99-B340-76169BBCAEB1}"/>
    <hyperlink ref="E12" location="'Methodology and footnotes'!A56" display="*118" xr:uid="{750E0214-E0D7-4091-A546-36DA0638A2AB}"/>
    <hyperlink ref="E13" location="'Methodology and footnotes'!A56" display="*5" xr:uid="{42A837B6-BB5B-4581-8A05-34DB4AB81A48}"/>
    <hyperlink ref="E14" location="'Methodology and footnotes'!A56" display="*107" xr:uid="{F89F4948-F73C-4AB3-BF62-5564808B612F}"/>
    <hyperlink ref="E15" location="'Methodology and footnotes'!A56" display="*3" xr:uid="{BEF26E88-3514-4643-BA0A-879653357782}"/>
    <hyperlink ref="E16" location="'Methodology and footnotes'!A56" display="*11" xr:uid="{BB223A9E-301F-4277-A465-24FE2333A923}"/>
    <hyperlink ref="E17" location="'Methodology and footnotes'!A56" display="*9" xr:uid="{616C3B54-3DEB-4C61-9B23-44707DC74CA1}"/>
    <hyperlink ref="E18" location="'Methodology and footnotes'!A56" display="*15" xr:uid="{00D5C6B9-7BF0-4DFE-90FD-035723227154}"/>
    <hyperlink ref="E19" location="'Methodology and footnotes'!A56" display="*5" xr:uid="{F9A7BBB8-7D76-406D-B07B-4E128BE34463}"/>
    <hyperlink ref="E26" location="'Methodology and footnotes'!A56" display="*351" xr:uid="{42BB0C36-B0A7-4DC5-932B-139FC251CF65}"/>
    <hyperlink ref="D5" location="'Methodology and footnotes'!B62" display="*2099" xr:uid="{16B87911-A854-4BD5-8C75-9958AA6B1697}"/>
    <hyperlink ref="D26" location="'Methodology and footnotes'!B62" display="*398" xr:uid="{D16580DC-BEC5-4D4E-B804-CFAA12A83408}"/>
  </hyperlinks>
  <pageMargins left="0.7" right="0.7" top="0.75" bottom="0.75" header="0.3" footer="0.3"/>
  <pageSetup paperSize="9" orientation="portrait" r:id="rId1"/>
  <headerFooter differentOddEven="1" differentFirst="1">
    <oddHeader xml:space="preserve">&amp;C
</oddHeader>
    <oddFooter xml:space="preserve">&amp;C
</oddFooter>
    <evenHeader xml:space="preserve">&amp;C
</evenHeader>
    <evenFooter xml:space="preserve">&amp;C
</evenFooter>
    <firstHeader xml:space="preserve">&amp;C
</firstHeader>
    <firstFooter xml:space="preserve">&amp;C
</first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B64"/>
  <sheetViews>
    <sheetView tabSelected="1" zoomScale="115" zoomScaleNormal="115" workbookViewId="0">
      <selection activeCell="B3" sqref="B3"/>
    </sheetView>
  </sheetViews>
  <sheetFormatPr defaultRowHeight="14.5"/>
  <cols>
    <col min="1" max="1" width="25.5" style="235" customWidth="1"/>
    <col min="2" max="2" width="255.5" style="256" customWidth="1"/>
    <col min="3" max="16384" width="8.6640625" style="250"/>
  </cols>
  <sheetData>
    <row r="1" spans="1:2" s="249" customFormat="1" ht="32.15" customHeight="1">
      <c r="A1" s="421" t="s">
        <v>377</v>
      </c>
      <c r="B1" s="422"/>
    </row>
    <row r="2" spans="1:2" ht="33" customHeight="1">
      <c r="A2" s="423" t="s">
        <v>12</v>
      </c>
      <c r="B2" s="423"/>
    </row>
    <row r="3" spans="1:2" ht="164.5" customHeight="1">
      <c r="A3" s="251" t="s">
        <v>381</v>
      </c>
      <c r="B3" s="252" t="s">
        <v>714</v>
      </c>
    </row>
    <row r="4" spans="1:2" ht="165.5" customHeight="1">
      <c r="A4" s="251" t="s">
        <v>382</v>
      </c>
      <c r="B4" s="236" t="s">
        <v>715</v>
      </c>
    </row>
    <row r="5" spans="1:2" ht="192" customHeight="1">
      <c r="A5" s="251" t="s">
        <v>383</v>
      </c>
      <c r="B5" s="236" t="s">
        <v>716</v>
      </c>
    </row>
    <row r="6" spans="1:2" ht="198" customHeight="1">
      <c r="A6" s="251" t="s">
        <v>380</v>
      </c>
      <c r="B6" s="253" t="s">
        <v>717</v>
      </c>
    </row>
    <row r="7" spans="1:2" ht="204.5">
      <c r="A7" s="251" t="s">
        <v>385</v>
      </c>
      <c r="B7" s="236" t="s">
        <v>718</v>
      </c>
    </row>
    <row r="8" spans="1:2" ht="260" customHeight="1">
      <c r="A8" s="251" t="s">
        <v>384</v>
      </c>
      <c r="B8" s="236" t="s">
        <v>719</v>
      </c>
    </row>
    <row r="9" spans="1:2" ht="309" customHeight="1">
      <c r="A9" s="251" t="s">
        <v>574</v>
      </c>
      <c r="B9" s="236" t="s">
        <v>720</v>
      </c>
    </row>
    <row r="10" spans="1:2" ht="388" customHeight="1">
      <c r="A10" s="251" t="s">
        <v>617</v>
      </c>
      <c r="B10" s="254" t="s">
        <v>721</v>
      </c>
    </row>
    <row r="11" spans="1:2" ht="304.5" customHeight="1">
      <c r="A11" s="251" t="s">
        <v>676</v>
      </c>
      <c r="B11" s="254" t="s">
        <v>722</v>
      </c>
    </row>
    <row r="12" spans="1:2" ht="304.5" customHeight="1">
      <c r="A12" s="251" t="s">
        <v>769</v>
      </c>
      <c r="B12" s="254" t="s">
        <v>770</v>
      </c>
    </row>
    <row r="13" spans="1:2" ht="60.5">
      <c r="A13" s="251" t="s">
        <v>386</v>
      </c>
      <c r="B13" s="236" t="s">
        <v>723</v>
      </c>
    </row>
    <row r="14" spans="1:2" ht="96.5">
      <c r="A14" s="251" t="s">
        <v>387</v>
      </c>
      <c r="B14" s="236" t="s">
        <v>724</v>
      </c>
    </row>
    <row r="15" spans="1:2" ht="84.5">
      <c r="A15" s="251" t="s">
        <v>584</v>
      </c>
      <c r="B15" s="236" t="s">
        <v>725</v>
      </c>
    </row>
    <row r="16" spans="1:2" ht="84.5">
      <c r="A16" s="251" t="s">
        <v>649</v>
      </c>
      <c r="B16" s="236" t="s">
        <v>726</v>
      </c>
    </row>
    <row r="17" spans="1:2" ht="72.5">
      <c r="A17" s="251" t="s">
        <v>662</v>
      </c>
      <c r="B17" s="236" t="s">
        <v>727</v>
      </c>
    </row>
    <row r="18" spans="1:2" ht="60.5">
      <c r="A18" s="251" t="s">
        <v>771</v>
      </c>
      <c r="B18" s="236" t="s">
        <v>772</v>
      </c>
    </row>
    <row r="19" spans="1:2" ht="35.5" customHeight="1">
      <c r="A19" s="424" t="s">
        <v>58</v>
      </c>
      <c r="B19" s="424"/>
    </row>
    <row r="20" spans="1:2" ht="24.5">
      <c r="A20" s="251" t="s">
        <v>388</v>
      </c>
      <c r="B20" s="236" t="s">
        <v>728</v>
      </c>
    </row>
    <row r="21" spans="1:2" ht="24.5">
      <c r="A21" s="251" t="s">
        <v>389</v>
      </c>
      <c r="B21" s="236" t="s">
        <v>728</v>
      </c>
    </row>
    <row r="22" spans="1:2" ht="36.5">
      <c r="A22" s="251" t="s">
        <v>390</v>
      </c>
      <c r="B22" s="236" t="s">
        <v>729</v>
      </c>
    </row>
    <row r="23" spans="1:2" ht="24.5">
      <c r="A23" s="251" t="s">
        <v>391</v>
      </c>
      <c r="B23" s="236" t="s">
        <v>730</v>
      </c>
    </row>
    <row r="24" spans="1:2" ht="36.5">
      <c r="A24" s="251" t="s">
        <v>392</v>
      </c>
      <c r="B24" s="236" t="s">
        <v>731</v>
      </c>
    </row>
    <row r="25" spans="1:2" ht="36.5">
      <c r="A25" s="251" t="s">
        <v>393</v>
      </c>
      <c r="B25" s="236" t="s">
        <v>732</v>
      </c>
    </row>
    <row r="26" spans="1:2" ht="36.5">
      <c r="A26" s="251" t="s">
        <v>586</v>
      </c>
      <c r="B26" s="236" t="s">
        <v>733</v>
      </c>
    </row>
    <row r="27" spans="1:2" ht="24.5">
      <c r="A27" s="251" t="s">
        <v>630</v>
      </c>
      <c r="B27" s="236" t="s">
        <v>734</v>
      </c>
    </row>
    <row r="28" spans="1:2" ht="24.5">
      <c r="A28" s="251" t="s">
        <v>684</v>
      </c>
      <c r="B28" s="236" t="s">
        <v>734</v>
      </c>
    </row>
    <row r="29" spans="1:2" ht="24.5">
      <c r="A29" s="251" t="s">
        <v>773</v>
      </c>
      <c r="B29" s="236" t="s">
        <v>734</v>
      </c>
    </row>
    <row r="30" spans="1:2" ht="48.5">
      <c r="A30" s="251" t="s">
        <v>568</v>
      </c>
      <c r="B30" s="236" t="s">
        <v>811</v>
      </c>
    </row>
    <row r="31" spans="1:2" ht="72.5">
      <c r="A31" s="251" t="s">
        <v>395</v>
      </c>
      <c r="B31" s="236" t="s">
        <v>735</v>
      </c>
    </row>
    <row r="32" spans="1:2" ht="72.5">
      <c r="A32" s="251" t="s">
        <v>394</v>
      </c>
      <c r="B32" s="236" t="s">
        <v>735</v>
      </c>
    </row>
    <row r="33" spans="1:2" ht="72.5">
      <c r="A33" s="251" t="s">
        <v>396</v>
      </c>
      <c r="B33" s="236" t="s">
        <v>735</v>
      </c>
    </row>
    <row r="34" spans="1:2" ht="72.5">
      <c r="A34" s="251" t="s">
        <v>397</v>
      </c>
      <c r="B34" s="236" t="s">
        <v>736</v>
      </c>
    </row>
    <row r="35" spans="1:2" ht="72.5">
      <c r="A35" s="251" t="s">
        <v>398</v>
      </c>
      <c r="B35" s="236" t="s">
        <v>736</v>
      </c>
    </row>
    <row r="36" spans="1:2" ht="72.5">
      <c r="A36" s="251" t="s">
        <v>399</v>
      </c>
      <c r="B36" s="236" t="s">
        <v>737</v>
      </c>
    </row>
    <row r="37" spans="1:2" ht="72.5">
      <c r="A37" s="251" t="s">
        <v>591</v>
      </c>
      <c r="B37" s="236" t="s">
        <v>738</v>
      </c>
    </row>
    <row r="38" spans="1:2" ht="84.5">
      <c r="A38" s="251" t="s">
        <v>631</v>
      </c>
      <c r="B38" s="236" t="s">
        <v>739</v>
      </c>
    </row>
    <row r="39" spans="1:2" ht="36.5">
      <c r="A39" s="251" t="s">
        <v>685</v>
      </c>
      <c r="B39" s="236" t="s">
        <v>775</v>
      </c>
    </row>
    <row r="40" spans="1:2" ht="84.5">
      <c r="A40" s="251" t="s">
        <v>774</v>
      </c>
      <c r="B40" s="236" t="s">
        <v>776</v>
      </c>
    </row>
    <row r="41" spans="1:2" ht="24.5">
      <c r="A41" s="251" t="s">
        <v>810</v>
      </c>
      <c r="B41" s="236" t="s">
        <v>807</v>
      </c>
    </row>
    <row r="42" spans="1:2" ht="24.5">
      <c r="A42" s="251" t="s">
        <v>556</v>
      </c>
      <c r="B42" s="236" t="s">
        <v>740</v>
      </c>
    </row>
    <row r="43" spans="1:2" ht="23" customHeight="1">
      <c r="A43" s="251" t="s">
        <v>791</v>
      </c>
      <c r="B43" s="236" t="s">
        <v>806</v>
      </c>
    </row>
    <row r="44" spans="1:2" ht="24.5">
      <c r="A44" s="251" t="s">
        <v>401</v>
      </c>
      <c r="B44" s="236" t="s">
        <v>741</v>
      </c>
    </row>
    <row r="45" spans="1:2" ht="24.5">
      <c r="A45" s="251" t="s">
        <v>403</v>
      </c>
      <c r="B45" s="236" t="s">
        <v>741</v>
      </c>
    </row>
    <row r="46" spans="1:2" ht="24.5">
      <c r="A46" s="251" t="s">
        <v>402</v>
      </c>
      <c r="B46" s="236" t="s">
        <v>741</v>
      </c>
    </row>
    <row r="47" spans="1:2" ht="24.5">
      <c r="A47" s="251" t="s">
        <v>404</v>
      </c>
      <c r="B47" s="236" t="s">
        <v>741</v>
      </c>
    </row>
    <row r="48" spans="1:2" ht="24.5">
      <c r="A48" s="251" t="s">
        <v>405</v>
      </c>
      <c r="B48" s="236" t="s">
        <v>741</v>
      </c>
    </row>
    <row r="49" spans="1:2" ht="24.5">
      <c r="A49" s="251" t="s">
        <v>406</v>
      </c>
      <c r="B49" s="236" t="s">
        <v>741</v>
      </c>
    </row>
    <row r="50" spans="1:2" ht="36.5">
      <c r="A50" s="251" t="s">
        <v>595</v>
      </c>
      <c r="B50" s="236" t="s">
        <v>742</v>
      </c>
    </row>
    <row r="51" spans="1:2" ht="36.5">
      <c r="A51" s="251" t="s">
        <v>632</v>
      </c>
      <c r="B51" s="236" t="s">
        <v>743</v>
      </c>
    </row>
    <row r="52" spans="1:2" ht="36.5">
      <c r="A52" s="251" t="s">
        <v>688</v>
      </c>
      <c r="B52" s="236" t="s">
        <v>744</v>
      </c>
    </row>
    <row r="53" spans="1:2" ht="24.5">
      <c r="A53" s="251" t="s">
        <v>777</v>
      </c>
      <c r="B53" s="236" t="s">
        <v>778</v>
      </c>
    </row>
    <row r="54" spans="1:2" ht="40" customHeight="1">
      <c r="A54" s="375" t="s">
        <v>91</v>
      </c>
      <c r="B54" s="375"/>
    </row>
    <row r="55" spans="1:2" ht="24.5">
      <c r="A55" s="251" t="s">
        <v>407</v>
      </c>
      <c r="B55" s="236" t="s">
        <v>745</v>
      </c>
    </row>
    <row r="56" spans="1:2" ht="24.5">
      <c r="A56" s="251" t="s">
        <v>408</v>
      </c>
      <c r="B56" s="236" t="s">
        <v>745</v>
      </c>
    </row>
    <row r="57" spans="1:2" ht="36.5">
      <c r="A57" s="251" t="s">
        <v>409</v>
      </c>
      <c r="B57" s="236" t="s">
        <v>746</v>
      </c>
    </row>
    <row r="58" spans="1:2" ht="24.5">
      <c r="A58" s="251" t="s">
        <v>410</v>
      </c>
      <c r="B58" s="236" t="s">
        <v>730</v>
      </c>
    </row>
    <row r="59" spans="1:2" ht="36.5">
      <c r="A59" s="251" t="s">
        <v>411</v>
      </c>
      <c r="B59" s="236" t="s">
        <v>747</v>
      </c>
    </row>
    <row r="60" spans="1:2" ht="36.5">
      <c r="A60" s="251" t="s">
        <v>412</v>
      </c>
      <c r="B60" s="236" t="s">
        <v>747</v>
      </c>
    </row>
    <row r="61" spans="1:2" ht="60.5">
      <c r="A61" s="251" t="s">
        <v>598</v>
      </c>
      <c r="B61" s="236" t="s">
        <v>748</v>
      </c>
    </row>
    <row r="62" spans="1:2" ht="60.5">
      <c r="A62" s="251" t="s">
        <v>633</v>
      </c>
      <c r="B62" s="255" t="s">
        <v>749</v>
      </c>
    </row>
    <row r="63" spans="1:2" ht="48.5">
      <c r="A63" s="251" t="s">
        <v>690</v>
      </c>
      <c r="B63" s="236" t="s">
        <v>750</v>
      </c>
    </row>
    <row r="64" spans="1:2" ht="48.5">
      <c r="A64" s="251" t="s">
        <v>779</v>
      </c>
      <c r="B64" s="236" t="s">
        <v>780</v>
      </c>
    </row>
  </sheetData>
  <sheetProtection algorithmName="SHA-512" hashValue="LI6KpFYGDtvRYaFKAyIOz5Udwq3wbe5SMDctytewfZXlg+BxZzMSLNA/jf1vZDvb3oyHTBmq8dLcljMrOk2cpw==" saltValue="VQuqBq1tYQsxe48ouYhCyQ==" spinCount="100000" sheet="1" selectLockedCells="1" selectUnlockedCells="1"/>
  <mergeCells count="4">
    <mergeCell ref="A1:B1"/>
    <mergeCell ref="A2:B2"/>
    <mergeCell ref="A19:B19"/>
    <mergeCell ref="A54:B54"/>
  </mergeCells>
  <pageMargins left="0.7" right="0.7" top="0.75" bottom="0.75" header="0.3" footer="0.3"/>
  <pageSetup paperSize="9" orientation="portrait" r:id="rId1"/>
  <headerFooter>
    <oddHeader xml:space="preserve">&amp;C
</oddHeader>
    <oddFooter xml:space="preserve">&amp;C
</oddFooter>
  </headerFooter>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H28"/>
  <sheetViews>
    <sheetView topLeftCell="A13" workbookViewId="0">
      <selection activeCell="B21" sqref="B21:D21"/>
    </sheetView>
  </sheetViews>
  <sheetFormatPr defaultRowHeight="14"/>
  <cols>
    <col min="1" max="1" width="23.08203125" customWidth="1"/>
    <col min="2" max="2" width="32.83203125" customWidth="1"/>
    <col min="3" max="4" width="12.83203125" bestFit="1" customWidth="1"/>
    <col min="5" max="5" width="12.58203125" bestFit="1" customWidth="1"/>
    <col min="6" max="6" width="19.58203125" bestFit="1" customWidth="1"/>
    <col min="7" max="7" width="15.08203125" bestFit="1" customWidth="1"/>
  </cols>
  <sheetData>
    <row r="1" spans="1:8" ht="21.5">
      <c r="A1" s="379" t="s">
        <v>0</v>
      </c>
      <c r="B1" s="379"/>
      <c r="C1" s="379"/>
      <c r="D1" s="379"/>
      <c r="E1" s="379"/>
      <c r="F1" s="379"/>
      <c r="G1" s="379"/>
      <c r="H1" s="379"/>
    </row>
    <row r="2" spans="1:8" ht="16.5">
      <c r="A2" s="1" t="s">
        <v>1</v>
      </c>
      <c r="B2" s="1" t="s">
        <v>2</v>
      </c>
      <c r="C2" s="1">
        <v>2021</v>
      </c>
      <c r="D2" s="1">
        <v>2020</v>
      </c>
      <c r="E2" s="1">
        <v>2019</v>
      </c>
      <c r="F2" s="1" t="s">
        <v>107</v>
      </c>
      <c r="G2" s="1" t="s">
        <v>3</v>
      </c>
      <c r="H2" s="1" t="s">
        <v>4</v>
      </c>
    </row>
    <row r="3" spans="1:8" ht="18.5">
      <c r="A3" s="380" t="s">
        <v>5</v>
      </c>
      <c r="B3" s="380"/>
      <c r="C3" s="380"/>
      <c r="D3" s="380"/>
      <c r="E3" s="380"/>
      <c r="F3" s="380"/>
      <c r="G3" s="380"/>
      <c r="H3" s="380"/>
    </row>
    <row r="4" spans="1:8" ht="16.5">
      <c r="A4" s="23" t="s">
        <v>1</v>
      </c>
      <c r="B4" s="23" t="s">
        <v>2</v>
      </c>
      <c r="C4" s="23">
        <v>2021</v>
      </c>
      <c r="D4" s="23">
        <v>2020</v>
      </c>
      <c r="E4" s="23">
        <v>2019</v>
      </c>
      <c r="F4" s="23" t="s">
        <v>107</v>
      </c>
      <c r="G4" s="23" t="s">
        <v>3</v>
      </c>
      <c r="H4" s="23" t="s">
        <v>4</v>
      </c>
    </row>
    <row r="5" spans="1:8" ht="15">
      <c r="A5" s="381" t="s">
        <v>108</v>
      </c>
      <c r="B5" s="2" t="s">
        <v>109</v>
      </c>
      <c r="C5" s="19">
        <v>2100000000</v>
      </c>
      <c r="D5" s="20">
        <v>1400000000</v>
      </c>
      <c r="E5" s="20">
        <v>1300000000</v>
      </c>
      <c r="F5" s="4">
        <v>0.42342342342342332</v>
      </c>
      <c r="G5" s="5" t="s">
        <v>6</v>
      </c>
      <c r="H5" s="11"/>
    </row>
    <row r="6" spans="1:8">
      <c r="A6" s="381"/>
      <c r="B6" s="382" t="s">
        <v>110</v>
      </c>
      <c r="C6" s="383"/>
      <c r="D6" s="383"/>
      <c r="E6" s="383"/>
      <c r="F6" s="383"/>
      <c r="G6" s="383"/>
      <c r="H6" s="384"/>
    </row>
    <row r="7" spans="1:8" ht="20">
      <c r="A7" s="381"/>
      <c r="B7" s="17" t="s">
        <v>111</v>
      </c>
      <c r="C7" s="19">
        <v>927000000</v>
      </c>
      <c r="D7" s="20">
        <v>611000000</v>
      </c>
      <c r="E7" s="20">
        <v>401000000</v>
      </c>
      <c r="F7" s="6">
        <v>0.51718494271685755</v>
      </c>
      <c r="G7" s="7"/>
      <c r="H7" s="12"/>
    </row>
    <row r="8" spans="1:8" ht="17.5">
      <c r="A8" s="381"/>
      <c r="B8" s="17" t="s">
        <v>112</v>
      </c>
      <c r="C8" s="19">
        <v>853000000</v>
      </c>
      <c r="D8" s="20">
        <v>634000000</v>
      </c>
      <c r="E8" s="20">
        <v>728000000</v>
      </c>
      <c r="F8" s="4">
        <v>0.34542586750788651</v>
      </c>
      <c r="G8" s="8"/>
      <c r="H8" s="11"/>
    </row>
    <row r="9" spans="1:8" ht="20">
      <c r="A9" s="381"/>
      <c r="B9" s="17" t="s">
        <v>113</v>
      </c>
      <c r="C9" s="19">
        <v>274000000</v>
      </c>
      <c r="D9" s="20">
        <v>198000000</v>
      </c>
      <c r="E9" s="20">
        <v>126000000</v>
      </c>
      <c r="F9" s="4">
        <v>0.38383838383838387</v>
      </c>
      <c r="G9" s="7"/>
      <c r="H9" s="11"/>
    </row>
    <row r="10" spans="1:8" ht="42">
      <c r="A10" s="18" t="s">
        <v>8</v>
      </c>
      <c r="B10" s="9" t="s">
        <v>9</v>
      </c>
      <c r="C10" s="21">
        <v>18300000</v>
      </c>
      <c r="D10" s="22">
        <v>13500000</v>
      </c>
      <c r="E10" s="22">
        <v>10500000</v>
      </c>
      <c r="F10" s="4">
        <v>0.35555555555555562</v>
      </c>
      <c r="G10" s="5" t="s">
        <v>6</v>
      </c>
      <c r="H10" s="13"/>
    </row>
    <row r="11" spans="1:8" ht="42">
      <c r="A11" s="18" t="s">
        <v>114</v>
      </c>
      <c r="B11" s="15" t="s">
        <v>115</v>
      </c>
      <c r="C11" s="14">
        <v>57</v>
      </c>
      <c r="D11" s="16">
        <v>53</v>
      </c>
      <c r="E11" s="16">
        <v>48</v>
      </c>
      <c r="F11" s="4">
        <v>7.547169811320753E-2</v>
      </c>
      <c r="G11" s="7"/>
      <c r="H11" s="11"/>
    </row>
    <row r="12" spans="1:8" ht="18.5">
      <c r="A12" s="378" t="s">
        <v>11</v>
      </c>
      <c r="B12" s="378"/>
      <c r="C12" s="378"/>
      <c r="D12" s="378"/>
      <c r="E12" s="378"/>
      <c r="F12" s="378"/>
      <c r="G12" s="378"/>
      <c r="H12" s="378"/>
    </row>
    <row r="13" spans="1:8" ht="84">
      <c r="A13" s="18" t="s">
        <v>116</v>
      </c>
      <c r="B13" s="9" t="s">
        <v>117</v>
      </c>
      <c r="C13" s="14">
        <v>136</v>
      </c>
      <c r="D13" s="3">
        <v>114</v>
      </c>
      <c r="E13" s="3">
        <v>78</v>
      </c>
      <c r="F13" s="4">
        <v>0.19298245614035081</v>
      </c>
      <c r="G13" s="5" t="s">
        <v>6</v>
      </c>
      <c r="H13" s="10"/>
    </row>
    <row r="15" spans="1:8" ht="16.5">
      <c r="A15" s="1" t="s">
        <v>2</v>
      </c>
      <c r="B15" s="23">
        <v>2019</v>
      </c>
      <c r="C15" s="23">
        <v>2020</v>
      </c>
      <c r="D15" s="23">
        <v>2021</v>
      </c>
    </row>
    <row r="16" spans="1:8">
      <c r="A16" s="17" t="s">
        <v>111</v>
      </c>
      <c r="B16" s="20">
        <v>401000000</v>
      </c>
      <c r="C16" s="20">
        <v>611000000</v>
      </c>
      <c r="D16" s="19">
        <v>927000000</v>
      </c>
    </row>
    <row r="17" spans="1:4" ht="28">
      <c r="A17" s="17" t="s">
        <v>112</v>
      </c>
      <c r="B17" s="20">
        <v>728000000</v>
      </c>
      <c r="C17" s="20">
        <v>634000000</v>
      </c>
      <c r="D17" s="19">
        <v>853000000</v>
      </c>
    </row>
    <row r="18" spans="1:4">
      <c r="A18" s="17" t="s">
        <v>113</v>
      </c>
      <c r="B18" s="20">
        <v>126000000</v>
      </c>
      <c r="C18" s="20">
        <v>198000000</v>
      </c>
      <c r="D18" s="19">
        <v>274000000</v>
      </c>
    </row>
    <row r="20" spans="1:4" ht="16.5">
      <c r="A20" s="23" t="s">
        <v>2</v>
      </c>
      <c r="B20" s="23">
        <v>2019</v>
      </c>
      <c r="C20" s="23">
        <v>2020</v>
      </c>
      <c r="D20" s="23">
        <v>2021</v>
      </c>
    </row>
    <row r="21" spans="1:4" ht="28">
      <c r="A21" s="2" t="s">
        <v>109</v>
      </c>
      <c r="B21" s="26">
        <v>1.25</v>
      </c>
      <c r="C21" s="26">
        <v>1.4430000000000001</v>
      </c>
      <c r="D21" s="27">
        <v>2.1</v>
      </c>
    </row>
    <row r="23" spans="1:4" ht="16.5">
      <c r="A23" s="1" t="s">
        <v>2</v>
      </c>
      <c r="B23" s="23">
        <v>2019</v>
      </c>
      <c r="C23" s="23">
        <v>2020</v>
      </c>
      <c r="D23" s="23">
        <v>2021</v>
      </c>
    </row>
    <row r="24" spans="1:4" ht="28">
      <c r="A24" s="9" t="s">
        <v>9</v>
      </c>
      <c r="B24" s="22">
        <v>10500000</v>
      </c>
      <c r="C24" s="22">
        <v>13500000</v>
      </c>
      <c r="D24" s="21">
        <v>18300000</v>
      </c>
    </row>
    <row r="25" spans="1:4" ht="42">
      <c r="A25" s="15" t="s">
        <v>118</v>
      </c>
      <c r="B25" s="16">
        <v>48</v>
      </c>
      <c r="C25" s="16">
        <v>53</v>
      </c>
      <c r="D25">
        <v>57</v>
      </c>
    </row>
    <row r="27" spans="1:4" ht="16.5">
      <c r="A27" s="23" t="s">
        <v>2</v>
      </c>
      <c r="B27" s="23">
        <v>2019</v>
      </c>
      <c r="C27" s="23">
        <v>2020</v>
      </c>
      <c r="D27" s="23">
        <v>2021</v>
      </c>
    </row>
    <row r="28" spans="1:4" ht="56">
      <c r="A28" s="24" t="s">
        <v>119</v>
      </c>
      <c r="B28" s="25">
        <v>78</v>
      </c>
      <c r="C28" s="25">
        <v>114</v>
      </c>
      <c r="D28" s="25">
        <v>136</v>
      </c>
    </row>
  </sheetData>
  <mergeCells count="5">
    <mergeCell ref="A12:H12"/>
    <mergeCell ref="A1:H1"/>
    <mergeCell ref="A3:H3"/>
    <mergeCell ref="A5:A9"/>
    <mergeCell ref="B6:H6"/>
  </mergeCells>
  <pageMargins left="0.7" right="0.7" top="0.75" bottom="0.75" header="0.3" footer="0.3"/>
  <pageSetup paperSize="9" orientation="portrait" r:id="rId1"/>
  <headerFooter differentOddEven="1" differentFirst="1">
    <oddHeader xml:space="preserve">&amp;C
</oddHeader>
    <oddFooter xml:space="preserve">&amp;C
</oddFooter>
    <evenHeader xml:space="preserve">&amp;C
</evenHeader>
    <evenFooter xml:space="preserve">&amp;C
</evenFooter>
    <firstHeader xml:space="preserve">&amp;C
</firstHeader>
    <firstFooter xml:space="preserve">&amp;C
</firstFoot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K87"/>
  <sheetViews>
    <sheetView topLeftCell="A49" workbookViewId="0">
      <selection activeCell="B21" sqref="B21:D21"/>
    </sheetView>
  </sheetViews>
  <sheetFormatPr defaultRowHeight="14"/>
  <cols>
    <col min="1" max="1" width="31.58203125" style="39" customWidth="1"/>
    <col min="2" max="2" width="42" style="45" customWidth="1"/>
    <col min="3" max="3" width="11" style="37" bestFit="1" customWidth="1"/>
    <col min="4" max="4" width="23.58203125" style="37" customWidth="1"/>
    <col min="5" max="6" width="11.58203125" style="37" bestFit="1" customWidth="1"/>
    <col min="7" max="7" width="9.08203125" style="37"/>
    <col min="8" max="9" width="9.08203125" style="25"/>
    <col min="10" max="11" width="9.08203125" style="37"/>
  </cols>
  <sheetData>
    <row r="1" spans="1:11" ht="60.5" thickBot="1">
      <c r="A1" s="112" t="s">
        <v>1</v>
      </c>
      <c r="B1" s="111" t="s">
        <v>2</v>
      </c>
      <c r="C1" s="112" t="s">
        <v>13</v>
      </c>
      <c r="D1" s="113">
        <v>2021</v>
      </c>
      <c r="E1" s="112">
        <v>2020</v>
      </c>
      <c r="F1" s="112">
        <v>2019</v>
      </c>
      <c r="G1" s="111" t="s">
        <v>14</v>
      </c>
      <c r="H1" s="111" t="s">
        <v>107</v>
      </c>
      <c r="I1" s="111" t="s">
        <v>120</v>
      </c>
      <c r="J1" s="111" t="s">
        <v>3</v>
      </c>
      <c r="K1" s="112" t="s">
        <v>4</v>
      </c>
    </row>
    <row r="2" spans="1:11" ht="16.5">
      <c r="A2" s="386" t="s">
        <v>15</v>
      </c>
      <c r="B2" s="387"/>
      <c r="C2" s="387"/>
      <c r="D2" s="387"/>
      <c r="E2" s="387"/>
      <c r="F2" s="387"/>
      <c r="G2" s="387"/>
      <c r="H2" s="387"/>
      <c r="I2" s="387"/>
      <c r="J2" s="387"/>
      <c r="K2" s="388"/>
    </row>
    <row r="3" spans="1:11" ht="28">
      <c r="A3" s="393" t="s">
        <v>121</v>
      </c>
      <c r="B3" s="40" t="s">
        <v>122</v>
      </c>
      <c r="C3" s="105" t="s">
        <v>17</v>
      </c>
      <c r="D3" s="46">
        <v>495.40699999999998</v>
      </c>
      <c r="E3" s="68">
        <v>540.86416966920603</v>
      </c>
      <c r="F3" s="68">
        <v>782.39433433724105</v>
      </c>
      <c r="G3" s="68">
        <v>864.25699139742596</v>
      </c>
      <c r="H3" s="28">
        <v>-8.404544471305575E-2</v>
      </c>
      <c r="I3" s="28">
        <v>-0.42678276839974261</v>
      </c>
      <c r="J3" s="69" t="s">
        <v>6</v>
      </c>
      <c r="K3" s="70"/>
    </row>
    <row r="4" spans="1:11" ht="28">
      <c r="A4" s="393"/>
      <c r="B4" s="40" t="s">
        <v>123</v>
      </c>
      <c r="C4" s="105" t="s">
        <v>17</v>
      </c>
      <c r="D4" s="46">
        <v>324.98500000000001</v>
      </c>
      <c r="E4" s="68">
        <v>342.03415523451099</v>
      </c>
      <c r="F4" s="68">
        <v>396.39847700614501</v>
      </c>
      <c r="G4" s="68">
        <v>426.65952894107602</v>
      </c>
      <c r="H4" s="29">
        <v>-4.9846352984313724E-2</v>
      </c>
      <c r="I4" s="28">
        <v>-0.23830366379820811</v>
      </c>
      <c r="J4" s="69" t="s">
        <v>6</v>
      </c>
      <c r="K4" s="71" t="s">
        <v>7</v>
      </c>
    </row>
    <row r="5" spans="1:11" ht="15">
      <c r="A5" s="393"/>
      <c r="B5" s="40" t="s">
        <v>124</v>
      </c>
      <c r="C5" s="105" t="s">
        <v>125</v>
      </c>
      <c r="D5" s="46">
        <v>2276.3935364623699</v>
      </c>
      <c r="E5" s="72">
        <v>2200.1036386248202</v>
      </c>
      <c r="F5" s="73" t="s">
        <v>22</v>
      </c>
      <c r="G5" s="73" t="s">
        <v>22</v>
      </c>
      <c r="H5" s="29">
        <v>3.4675592775817998E-2</v>
      </c>
      <c r="I5" s="28" t="s">
        <v>22</v>
      </c>
      <c r="J5" s="69" t="s">
        <v>6</v>
      </c>
      <c r="K5" s="71"/>
    </row>
    <row r="6" spans="1:11" ht="28">
      <c r="A6" s="393"/>
      <c r="B6" s="40" t="s">
        <v>18</v>
      </c>
      <c r="C6" s="105" t="s">
        <v>17</v>
      </c>
      <c r="D6" s="46">
        <v>170.422</v>
      </c>
      <c r="E6" s="68">
        <v>198.83001443469399</v>
      </c>
      <c r="F6" s="68">
        <v>385.995857331097</v>
      </c>
      <c r="G6" s="68">
        <v>437.59746245634898</v>
      </c>
      <c r="H6" s="29">
        <v>-0.14287588579351362</v>
      </c>
      <c r="I6" s="28">
        <v>-0.61055075812511173</v>
      </c>
      <c r="J6" s="69" t="s">
        <v>6</v>
      </c>
      <c r="K6" s="71" t="s">
        <v>7</v>
      </c>
    </row>
    <row r="7" spans="1:11" ht="28">
      <c r="A7" s="393"/>
      <c r="B7" s="40" t="s">
        <v>19</v>
      </c>
      <c r="C7" s="105" t="s">
        <v>17</v>
      </c>
      <c r="D7" s="46">
        <v>393</v>
      </c>
      <c r="E7" s="68">
        <v>418</v>
      </c>
      <c r="F7" s="68">
        <v>453</v>
      </c>
      <c r="G7" s="68">
        <v>502.58199999999999</v>
      </c>
      <c r="H7" s="29">
        <v>-5.9808612440191422E-2</v>
      </c>
      <c r="I7" s="28">
        <v>-0.21803805150204347</v>
      </c>
      <c r="J7" s="69" t="s">
        <v>6</v>
      </c>
      <c r="K7" s="71" t="s">
        <v>7</v>
      </c>
    </row>
    <row r="8" spans="1:11" ht="15">
      <c r="A8" s="393"/>
      <c r="B8" s="40" t="s">
        <v>126</v>
      </c>
      <c r="C8" s="105" t="s">
        <v>125</v>
      </c>
      <c r="D8" s="46">
        <v>173</v>
      </c>
      <c r="E8" s="72">
        <v>398.28255999681397</v>
      </c>
      <c r="F8" s="73" t="s">
        <v>22</v>
      </c>
      <c r="G8" s="73" t="s">
        <v>22</v>
      </c>
      <c r="H8" s="29">
        <v>-0.56563501047752651</v>
      </c>
      <c r="I8" s="28" t="s">
        <v>22</v>
      </c>
      <c r="J8" s="69" t="s">
        <v>6</v>
      </c>
      <c r="K8" s="74"/>
    </row>
    <row r="9" spans="1:11" ht="28">
      <c r="A9" s="393"/>
      <c r="B9" s="40" t="s">
        <v>127</v>
      </c>
      <c r="C9" s="105" t="s">
        <v>21</v>
      </c>
      <c r="D9" s="47">
        <v>19.288545397913097</v>
      </c>
      <c r="E9" s="68">
        <v>20</v>
      </c>
      <c r="F9" s="75">
        <v>30.4</v>
      </c>
      <c r="G9" s="72" t="s">
        <v>22</v>
      </c>
      <c r="H9" s="29">
        <v>-3.557273010434514E-2</v>
      </c>
      <c r="I9" s="28" t="s">
        <v>22</v>
      </c>
      <c r="J9" s="76"/>
      <c r="K9" s="71" t="s">
        <v>7</v>
      </c>
    </row>
    <row r="10" spans="1:11" ht="42">
      <c r="A10" s="35" t="s">
        <v>128</v>
      </c>
      <c r="B10" s="40" t="s">
        <v>129</v>
      </c>
      <c r="C10" s="105" t="s">
        <v>23</v>
      </c>
      <c r="D10" s="48"/>
      <c r="E10" s="72">
        <v>5587</v>
      </c>
      <c r="F10" s="72">
        <v>6781</v>
      </c>
      <c r="G10" s="72">
        <v>6952</v>
      </c>
      <c r="H10" s="30">
        <v>-0.17888217077127266</v>
      </c>
      <c r="I10" s="28">
        <v>-2.4597238204833172E-2</v>
      </c>
      <c r="J10" s="77" t="s">
        <v>60</v>
      </c>
      <c r="K10" s="71" t="s">
        <v>7</v>
      </c>
    </row>
    <row r="11" spans="1:11" ht="20">
      <c r="A11" s="393" t="s">
        <v>24</v>
      </c>
      <c r="B11" s="40" t="s">
        <v>25</v>
      </c>
      <c r="C11" s="105" t="s">
        <v>26</v>
      </c>
      <c r="D11" s="49">
        <v>2480.5010164330502</v>
      </c>
      <c r="E11" s="72">
        <v>2568</v>
      </c>
      <c r="F11" s="72">
        <v>2874</v>
      </c>
      <c r="G11" s="72" t="s">
        <v>22</v>
      </c>
      <c r="H11" s="28">
        <v>-3.4072812915478923E-2</v>
      </c>
      <c r="I11" s="31" t="s">
        <v>22</v>
      </c>
      <c r="J11" s="76"/>
      <c r="K11" s="71" t="s">
        <v>7</v>
      </c>
    </row>
    <row r="12" spans="1:11" ht="15">
      <c r="A12" s="393"/>
      <c r="B12" s="40" t="s">
        <v>130</v>
      </c>
      <c r="C12" s="105" t="s">
        <v>26</v>
      </c>
      <c r="D12" s="49">
        <v>1508.3185925662701</v>
      </c>
      <c r="E12" s="72">
        <v>1572</v>
      </c>
      <c r="F12" s="72">
        <v>1820</v>
      </c>
      <c r="G12" s="72" t="s">
        <v>22</v>
      </c>
      <c r="H12" s="29">
        <v>-4.050980116649483E-2</v>
      </c>
      <c r="I12" s="31" t="s">
        <v>22</v>
      </c>
      <c r="J12" s="28" t="s">
        <v>22</v>
      </c>
      <c r="K12" s="71"/>
    </row>
    <row r="13" spans="1:11" ht="28">
      <c r="A13" s="393"/>
      <c r="B13" s="40" t="s">
        <v>131</v>
      </c>
      <c r="C13" s="105" t="s">
        <v>26</v>
      </c>
      <c r="D13" s="49">
        <v>972.18040461745193</v>
      </c>
      <c r="E13" s="72">
        <v>996</v>
      </c>
      <c r="F13" s="72">
        <v>1054</v>
      </c>
      <c r="G13" s="72" t="s">
        <v>22</v>
      </c>
      <c r="H13" s="29">
        <v>-2.3915256408180818E-2</v>
      </c>
      <c r="I13" s="31" t="s">
        <v>22</v>
      </c>
      <c r="J13" s="28" t="s">
        <v>22</v>
      </c>
      <c r="K13" s="71"/>
    </row>
    <row r="14" spans="1:11" ht="28">
      <c r="A14" s="393"/>
      <c r="B14" s="40" t="s">
        <v>132</v>
      </c>
      <c r="C14" s="106" t="s">
        <v>27</v>
      </c>
      <c r="D14" s="49">
        <v>96.577675456823314</v>
      </c>
      <c r="E14" s="72">
        <v>0</v>
      </c>
      <c r="F14" s="72">
        <v>0</v>
      </c>
      <c r="G14" s="72" t="s">
        <v>22</v>
      </c>
      <c r="H14" s="31" t="s">
        <v>22</v>
      </c>
      <c r="I14" s="31" t="s">
        <v>22</v>
      </c>
      <c r="J14" s="76"/>
      <c r="K14" s="71"/>
    </row>
    <row r="15" spans="1:11" ht="20">
      <c r="A15" s="393"/>
      <c r="B15" s="40" t="s">
        <v>133</v>
      </c>
      <c r="C15" s="105" t="s">
        <v>26</v>
      </c>
      <c r="D15" s="49">
        <v>708.4501466911139</v>
      </c>
      <c r="E15" s="73">
        <v>688</v>
      </c>
      <c r="F15" s="73">
        <v>310</v>
      </c>
      <c r="G15" s="73" t="s">
        <v>22</v>
      </c>
      <c r="H15" s="29">
        <v>2.9724050423130643E-2</v>
      </c>
      <c r="I15" s="31" t="s">
        <v>22</v>
      </c>
      <c r="J15" s="76"/>
      <c r="K15" s="71" t="s">
        <v>7</v>
      </c>
    </row>
    <row r="16" spans="1:11" ht="20">
      <c r="A16" s="393"/>
      <c r="B16" s="40" t="s">
        <v>28</v>
      </c>
      <c r="C16" s="105" t="s">
        <v>29</v>
      </c>
      <c r="D16" s="50">
        <v>28.560791497820698</v>
      </c>
      <c r="E16" s="75">
        <v>26.7962300370951</v>
      </c>
      <c r="F16" s="75">
        <v>10.8</v>
      </c>
      <c r="G16" s="75" t="s">
        <v>22</v>
      </c>
      <c r="H16" s="29">
        <v>6.5851108841909589E-2</v>
      </c>
      <c r="I16" s="31" t="s">
        <v>22</v>
      </c>
      <c r="J16" s="76"/>
      <c r="K16" s="71" t="s">
        <v>7</v>
      </c>
    </row>
    <row r="17" spans="1:11" ht="28">
      <c r="A17" s="35" t="s">
        <v>134</v>
      </c>
      <c r="B17" s="40" t="s">
        <v>135</v>
      </c>
      <c r="C17" s="105" t="s">
        <v>29</v>
      </c>
      <c r="D17" s="51">
        <v>64.375359137947797</v>
      </c>
      <c r="E17" s="78">
        <v>61.1123222319452</v>
      </c>
      <c r="F17" s="78">
        <v>10.71</v>
      </c>
      <c r="G17" s="79" t="s">
        <v>22</v>
      </c>
      <c r="H17" s="29">
        <v>5.339409118864924E-2</v>
      </c>
      <c r="I17" s="31" t="s">
        <v>22</v>
      </c>
      <c r="J17" s="76"/>
      <c r="K17" s="71"/>
    </row>
    <row r="18" spans="1:11" ht="70">
      <c r="A18" s="35" t="s">
        <v>136</v>
      </c>
      <c r="B18" s="40" t="s">
        <v>137</v>
      </c>
      <c r="C18" s="105" t="s">
        <v>29</v>
      </c>
      <c r="D18" s="47">
        <v>100</v>
      </c>
      <c r="E18" s="73" t="s">
        <v>22</v>
      </c>
      <c r="F18" s="72" t="s">
        <v>22</v>
      </c>
      <c r="G18" s="72" t="s">
        <v>22</v>
      </c>
      <c r="H18" s="29" t="s">
        <v>22</v>
      </c>
      <c r="I18" s="29" t="s">
        <v>22</v>
      </c>
      <c r="J18" s="69" t="s">
        <v>6</v>
      </c>
      <c r="K18" s="71"/>
    </row>
    <row r="19" spans="1:11" ht="15">
      <c r="A19" s="393" t="s">
        <v>138</v>
      </c>
      <c r="B19" s="40" t="s">
        <v>139</v>
      </c>
      <c r="C19" s="105" t="s">
        <v>39</v>
      </c>
      <c r="D19" s="46">
        <v>30</v>
      </c>
      <c r="E19" s="73">
        <v>30</v>
      </c>
      <c r="F19" s="72" t="s">
        <v>22</v>
      </c>
      <c r="G19" s="72" t="s">
        <v>22</v>
      </c>
      <c r="H19" s="29" t="s">
        <v>22</v>
      </c>
      <c r="I19" s="29" t="s">
        <v>22</v>
      </c>
      <c r="J19" s="28" t="s">
        <v>22</v>
      </c>
      <c r="K19" s="80"/>
    </row>
    <row r="20" spans="1:11" ht="15">
      <c r="A20" s="393"/>
      <c r="B20" s="40" t="s">
        <v>140</v>
      </c>
      <c r="C20" s="105" t="s">
        <v>39</v>
      </c>
      <c r="D20" s="46">
        <v>103</v>
      </c>
      <c r="E20" s="73">
        <v>100</v>
      </c>
      <c r="F20" s="72" t="s">
        <v>22</v>
      </c>
      <c r="G20" s="72" t="s">
        <v>22</v>
      </c>
      <c r="H20" s="29" t="s">
        <v>22</v>
      </c>
      <c r="I20" s="29" t="s">
        <v>22</v>
      </c>
      <c r="J20" s="28" t="s">
        <v>22</v>
      </c>
      <c r="K20" s="80"/>
    </row>
    <row r="21" spans="1:11" ht="28">
      <c r="A21" s="393"/>
      <c r="B21" s="40" t="s">
        <v>141</v>
      </c>
      <c r="C21" s="105" t="s">
        <v>29</v>
      </c>
      <c r="D21" s="47">
        <v>67</v>
      </c>
      <c r="E21" s="73">
        <v>67</v>
      </c>
      <c r="F21" s="72" t="s">
        <v>22</v>
      </c>
      <c r="G21" s="72" t="s">
        <v>22</v>
      </c>
      <c r="H21" s="29" t="s">
        <v>22</v>
      </c>
      <c r="I21" s="29" t="s">
        <v>22</v>
      </c>
      <c r="J21" s="28" t="s">
        <v>22</v>
      </c>
      <c r="K21" s="80"/>
    </row>
    <row r="22" spans="1:11" ht="42.5" thickBot="1">
      <c r="A22" s="394"/>
      <c r="B22" s="41" t="s">
        <v>142</v>
      </c>
      <c r="C22" s="107" t="s">
        <v>39</v>
      </c>
      <c r="D22" s="52" t="s">
        <v>143</v>
      </c>
      <c r="E22" s="81" t="s">
        <v>22</v>
      </c>
      <c r="F22" s="82" t="s">
        <v>22</v>
      </c>
      <c r="G22" s="82" t="s">
        <v>22</v>
      </c>
      <c r="H22" s="32" t="s">
        <v>22</v>
      </c>
      <c r="I22" s="32" t="s">
        <v>22</v>
      </c>
      <c r="J22" s="83" t="s">
        <v>22</v>
      </c>
      <c r="K22" s="84"/>
    </row>
    <row r="23" spans="1:11" ht="16.5">
      <c r="A23" s="386" t="s">
        <v>40</v>
      </c>
      <c r="B23" s="387"/>
      <c r="C23" s="387"/>
      <c r="D23" s="387"/>
      <c r="E23" s="387"/>
      <c r="F23" s="387"/>
      <c r="G23" s="387"/>
      <c r="H23" s="387"/>
      <c r="I23" s="387"/>
      <c r="J23" s="387"/>
      <c r="K23" s="388"/>
    </row>
    <row r="24" spans="1:11" ht="29">
      <c r="A24" s="393" t="s">
        <v>144</v>
      </c>
      <c r="B24" s="40" t="s">
        <v>41</v>
      </c>
      <c r="C24" s="105" t="s">
        <v>42</v>
      </c>
      <c r="D24" s="53">
        <v>3.7597044049999999</v>
      </c>
      <c r="E24" s="48">
        <v>4.03</v>
      </c>
      <c r="F24" s="85">
        <v>4.5129999999999999</v>
      </c>
      <c r="G24" s="85">
        <v>5.1946733839524004</v>
      </c>
      <c r="H24" s="29">
        <v>-6.7070867245657695E-2</v>
      </c>
      <c r="I24" s="28">
        <v>-0.27623853761150141</v>
      </c>
      <c r="J24" s="69" t="s">
        <v>6</v>
      </c>
      <c r="K24" s="71" t="s">
        <v>7</v>
      </c>
    </row>
    <row r="25" spans="1:11" ht="15">
      <c r="A25" s="393"/>
      <c r="B25" s="395" t="s">
        <v>145</v>
      </c>
      <c r="C25" s="105" t="s">
        <v>43</v>
      </c>
      <c r="D25" s="47">
        <v>2.3142685080000001</v>
      </c>
      <c r="E25" s="86">
        <v>2.4815156061899999</v>
      </c>
      <c r="F25" s="86">
        <v>2.90515173977438</v>
      </c>
      <c r="G25" s="48" t="s">
        <v>22</v>
      </c>
      <c r="H25" s="29">
        <v>-6.7397157516483674E-2</v>
      </c>
      <c r="I25" s="29" t="s">
        <v>22</v>
      </c>
      <c r="J25" s="29" t="s">
        <v>22</v>
      </c>
      <c r="K25" s="71"/>
    </row>
    <row r="26" spans="1:11" ht="20">
      <c r="A26" s="393"/>
      <c r="B26" s="395"/>
      <c r="C26" s="105" t="s">
        <v>29</v>
      </c>
      <c r="D26" s="46">
        <v>61.6236524963129</v>
      </c>
      <c r="E26" s="48">
        <v>62</v>
      </c>
      <c r="F26" s="48">
        <v>64</v>
      </c>
      <c r="G26" s="48" t="s">
        <v>22</v>
      </c>
      <c r="H26" s="29">
        <v>-6.0701210272112727E-3</v>
      </c>
      <c r="I26" s="29" t="s">
        <v>22</v>
      </c>
      <c r="J26" s="76"/>
      <c r="K26" s="71"/>
    </row>
    <row r="27" spans="1:11" ht="15">
      <c r="A27" s="393"/>
      <c r="B27" s="395" t="s">
        <v>146</v>
      </c>
      <c r="C27" s="105" t="s">
        <v>43</v>
      </c>
      <c r="D27" s="53">
        <v>4.9166980000000006E-2</v>
      </c>
      <c r="E27" s="85">
        <v>4.30322E-2</v>
      </c>
      <c r="F27" s="85">
        <v>7.8088342128624005E-2</v>
      </c>
      <c r="G27" s="48" t="s">
        <v>22</v>
      </c>
      <c r="H27" s="29">
        <v>0.14256254618634423</v>
      </c>
      <c r="I27" s="29" t="s">
        <v>22</v>
      </c>
      <c r="J27" s="29" t="s">
        <v>22</v>
      </c>
      <c r="K27" s="71"/>
    </row>
    <row r="28" spans="1:11" ht="20">
      <c r="A28" s="393"/>
      <c r="B28" s="395"/>
      <c r="C28" s="105" t="s">
        <v>29</v>
      </c>
      <c r="D28" s="46">
        <v>1.3092036984211399</v>
      </c>
      <c r="E28" s="48">
        <v>1</v>
      </c>
      <c r="F28" s="48">
        <v>2</v>
      </c>
      <c r="G28" s="48" t="s">
        <v>22</v>
      </c>
      <c r="H28" s="29">
        <v>0.30920369842113993</v>
      </c>
      <c r="I28" s="29" t="s">
        <v>22</v>
      </c>
      <c r="J28" s="76"/>
      <c r="K28" s="71"/>
    </row>
    <row r="29" spans="1:11" ht="15">
      <c r="A29" s="393"/>
      <c r="B29" s="385" t="s">
        <v>147</v>
      </c>
      <c r="C29" s="105" t="s">
        <v>43</v>
      </c>
      <c r="D29" s="47">
        <v>1.3920517590000001</v>
      </c>
      <c r="E29" s="86">
        <v>1.501252714</v>
      </c>
      <c r="F29" s="86">
        <v>1.53</v>
      </c>
      <c r="G29" s="48" t="s">
        <v>22</v>
      </c>
      <c r="H29" s="29">
        <v>-7.2739888482226567E-2</v>
      </c>
      <c r="I29" s="29" t="s">
        <v>22</v>
      </c>
      <c r="J29" s="29" t="s">
        <v>22</v>
      </c>
      <c r="K29" s="71"/>
    </row>
    <row r="30" spans="1:11" ht="20">
      <c r="A30" s="393"/>
      <c r="B30" s="385"/>
      <c r="C30" s="105" t="s">
        <v>29</v>
      </c>
      <c r="D30" s="53">
        <v>37.067139598089</v>
      </c>
      <c r="E30" s="48">
        <v>37</v>
      </c>
      <c r="F30" s="48">
        <v>34</v>
      </c>
      <c r="G30" s="48" t="s">
        <v>22</v>
      </c>
      <c r="H30" s="29">
        <v>1.8145837321350555E-3</v>
      </c>
      <c r="I30" s="29" t="s">
        <v>22</v>
      </c>
      <c r="J30" s="76"/>
      <c r="K30" s="71"/>
    </row>
    <row r="31" spans="1:11" ht="28">
      <c r="A31" s="35" t="s">
        <v>148</v>
      </c>
      <c r="B31" s="42" t="s">
        <v>149</v>
      </c>
      <c r="C31" s="105" t="s">
        <v>29</v>
      </c>
      <c r="D31" s="46">
        <v>38.6104714841358</v>
      </c>
      <c r="E31" s="48" t="s">
        <v>22</v>
      </c>
      <c r="F31" s="87" t="s">
        <v>22</v>
      </c>
      <c r="G31" s="87" t="s">
        <v>22</v>
      </c>
      <c r="H31" s="29" t="s">
        <v>22</v>
      </c>
      <c r="I31" s="29" t="s">
        <v>22</v>
      </c>
      <c r="J31" s="28" t="s">
        <v>22</v>
      </c>
      <c r="K31" s="71"/>
    </row>
    <row r="32" spans="1:11" ht="42">
      <c r="A32" s="35" t="s">
        <v>150</v>
      </c>
      <c r="B32" s="40" t="s">
        <v>50</v>
      </c>
      <c r="C32" s="105" t="s">
        <v>29</v>
      </c>
      <c r="D32" s="47">
        <v>16.697555206450801</v>
      </c>
      <c r="E32" s="86">
        <v>15.3</v>
      </c>
      <c r="F32" s="86">
        <v>13.7</v>
      </c>
      <c r="G32" s="86" t="s">
        <v>22</v>
      </c>
      <c r="H32" s="29">
        <v>9.1343477545803964E-2</v>
      </c>
      <c r="I32" s="29" t="s">
        <v>22</v>
      </c>
      <c r="J32" s="69" t="s">
        <v>6</v>
      </c>
      <c r="K32" s="71" t="s">
        <v>7</v>
      </c>
    </row>
    <row r="33" spans="1:11" ht="20">
      <c r="A33" s="393" t="s">
        <v>106</v>
      </c>
      <c r="B33" s="40" t="s">
        <v>49</v>
      </c>
      <c r="C33" s="108" t="s">
        <v>45</v>
      </c>
      <c r="D33" s="47">
        <v>1.907322272581</v>
      </c>
      <c r="E33" s="86">
        <v>2.2443609079020002</v>
      </c>
      <c r="F33" s="86">
        <v>2.51816964387374</v>
      </c>
      <c r="G33" s="86" t="s">
        <v>22</v>
      </c>
      <c r="H33" s="29">
        <v>-0.15017131787242699</v>
      </c>
      <c r="I33" s="29" t="s">
        <v>22</v>
      </c>
      <c r="J33" s="88"/>
      <c r="K33" s="71"/>
    </row>
    <row r="34" spans="1:11" ht="20.149999999999999" customHeight="1">
      <c r="A34" s="393"/>
      <c r="B34" s="389" t="s">
        <v>151</v>
      </c>
      <c r="C34" s="389"/>
      <c r="D34" s="389"/>
      <c r="E34" s="389"/>
      <c r="F34" s="389"/>
      <c r="G34" s="389"/>
      <c r="H34" s="389"/>
      <c r="I34" s="389"/>
      <c r="J34" s="389"/>
      <c r="K34" s="390"/>
    </row>
    <row r="35" spans="1:11" ht="20">
      <c r="A35" s="393"/>
      <c r="B35" s="40" t="s">
        <v>44</v>
      </c>
      <c r="C35" s="108" t="s">
        <v>45</v>
      </c>
      <c r="D35" s="47">
        <v>0.23270158999999999</v>
      </c>
      <c r="E35" s="86">
        <v>0.33957215999999996</v>
      </c>
      <c r="F35" s="86">
        <v>0.40752611734873595</v>
      </c>
      <c r="G35" s="86" t="s">
        <v>22</v>
      </c>
      <c r="H35" s="29">
        <v>-0.31472123627567106</v>
      </c>
      <c r="I35" s="29" t="s">
        <v>22</v>
      </c>
      <c r="J35" s="88"/>
      <c r="K35" s="71"/>
    </row>
    <row r="36" spans="1:11" ht="20">
      <c r="A36" s="393"/>
      <c r="B36" s="40" t="s">
        <v>46</v>
      </c>
      <c r="C36" s="108" t="s">
        <v>45</v>
      </c>
      <c r="D36" s="54">
        <v>7.3273999999999995E-3</v>
      </c>
      <c r="E36" s="89">
        <v>3.5560000000000001E-3</v>
      </c>
      <c r="F36" s="89">
        <v>4.2614000000000003E-3</v>
      </c>
      <c r="G36" s="86" t="s">
        <v>22</v>
      </c>
      <c r="H36" s="29">
        <v>1.0605736782902135</v>
      </c>
      <c r="I36" s="29" t="s">
        <v>22</v>
      </c>
      <c r="J36" s="88"/>
      <c r="K36" s="71"/>
    </row>
    <row r="37" spans="1:11" ht="20">
      <c r="A37" s="393"/>
      <c r="B37" s="40" t="s">
        <v>47</v>
      </c>
      <c r="C37" s="108" t="s">
        <v>45</v>
      </c>
      <c r="D37" s="54">
        <v>2.7320819207E-2</v>
      </c>
      <c r="E37" s="89">
        <v>1.8841742123999999E-2</v>
      </c>
      <c r="F37" s="89">
        <v>1.9338500000000002E-2</v>
      </c>
      <c r="G37" s="86" t="s">
        <v>22</v>
      </c>
      <c r="H37" s="29">
        <v>0.4500155573300002</v>
      </c>
      <c r="I37" s="29" t="s">
        <v>22</v>
      </c>
      <c r="J37" s="88"/>
      <c r="K37" s="71"/>
    </row>
    <row r="38" spans="1:11" ht="20">
      <c r="A38" s="393"/>
      <c r="B38" s="40" t="s">
        <v>48</v>
      </c>
      <c r="C38" s="108" t="s">
        <v>45</v>
      </c>
      <c r="D38" s="47">
        <v>1.639972463374</v>
      </c>
      <c r="E38" s="86">
        <v>1.882391005778</v>
      </c>
      <c r="F38" s="86">
        <v>2.0870436265249999</v>
      </c>
      <c r="G38" s="86" t="s">
        <v>22</v>
      </c>
      <c r="H38" s="29">
        <v>-0.12878224644077463</v>
      </c>
      <c r="I38" s="29" t="s">
        <v>22</v>
      </c>
      <c r="J38" s="88"/>
      <c r="K38" s="71"/>
    </row>
    <row r="39" spans="1:11" ht="28">
      <c r="A39" s="393" t="s">
        <v>152</v>
      </c>
      <c r="B39" s="40" t="s">
        <v>153</v>
      </c>
      <c r="C39" s="105" t="s">
        <v>29</v>
      </c>
      <c r="D39" s="55">
        <v>0.15277777777777779</v>
      </c>
      <c r="E39" s="86">
        <v>0</v>
      </c>
      <c r="F39" s="86">
        <v>0</v>
      </c>
      <c r="G39" s="86" t="s">
        <v>22</v>
      </c>
      <c r="H39" s="29" t="s">
        <v>22</v>
      </c>
      <c r="I39" s="29" t="s">
        <v>22</v>
      </c>
      <c r="J39" s="88"/>
      <c r="K39" s="71"/>
    </row>
    <row r="40" spans="1:11" ht="15">
      <c r="A40" s="393"/>
      <c r="B40" s="40" t="s">
        <v>154</v>
      </c>
      <c r="C40" s="105" t="s">
        <v>39</v>
      </c>
      <c r="D40" s="46">
        <v>11</v>
      </c>
      <c r="E40" s="86" t="s">
        <v>22</v>
      </c>
      <c r="F40" s="86" t="s">
        <v>22</v>
      </c>
      <c r="G40" s="86" t="s">
        <v>22</v>
      </c>
      <c r="H40" s="29" t="s">
        <v>22</v>
      </c>
      <c r="I40" s="29" t="s">
        <v>22</v>
      </c>
      <c r="J40" s="29" t="s">
        <v>22</v>
      </c>
      <c r="K40" s="71"/>
    </row>
    <row r="41" spans="1:11" ht="28.5" thickBot="1">
      <c r="A41" s="394"/>
      <c r="B41" s="41" t="s">
        <v>155</v>
      </c>
      <c r="C41" s="107" t="s">
        <v>39</v>
      </c>
      <c r="D41" s="52">
        <v>23</v>
      </c>
      <c r="E41" s="90" t="s">
        <v>22</v>
      </c>
      <c r="F41" s="90" t="s">
        <v>22</v>
      </c>
      <c r="G41" s="90" t="s">
        <v>22</v>
      </c>
      <c r="H41" s="32" t="s">
        <v>22</v>
      </c>
      <c r="I41" s="32" t="s">
        <v>22</v>
      </c>
      <c r="J41" s="32" t="s">
        <v>22</v>
      </c>
      <c r="K41" s="84"/>
    </row>
    <row r="42" spans="1:11" ht="15.65" customHeight="1">
      <c r="A42" s="386" t="s">
        <v>30</v>
      </c>
      <c r="B42" s="387"/>
      <c r="C42" s="387"/>
      <c r="D42" s="387"/>
      <c r="E42" s="387"/>
      <c r="F42" s="387"/>
      <c r="G42" s="387"/>
      <c r="H42" s="387"/>
      <c r="I42" s="387"/>
      <c r="J42" s="387"/>
      <c r="K42" s="388"/>
    </row>
    <row r="43" spans="1:11" ht="42">
      <c r="A43" s="36" t="s">
        <v>156</v>
      </c>
      <c r="B43" s="43" t="s">
        <v>31</v>
      </c>
      <c r="C43" s="108" t="s">
        <v>17</v>
      </c>
      <c r="D43" s="49">
        <v>137.48853392990799</v>
      </c>
      <c r="E43" s="91">
        <v>143.65179463428299</v>
      </c>
      <c r="F43" s="91">
        <v>152.46781059928801</v>
      </c>
      <c r="G43" s="91">
        <v>160.123919668897</v>
      </c>
      <c r="H43" s="28">
        <v>-4.2904167818200833E-2</v>
      </c>
      <c r="I43" s="28">
        <v>-0.14136167654273202</v>
      </c>
      <c r="J43" s="76"/>
      <c r="K43" s="71" t="s">
        <v>7</v>
      </c>
    </row>
    <row r="44" spans="1:11" ht="28">
      <c r="A44" s="391" t="s">
        <v>32</v>
      </c>
      <c r="B44" s="43" t="s">
        <v>157</v>
      </c>
      <c r="C44" s="108" t="s">
        <v>17</v>
      </c>
      <c r="D44" s="53">
        <v>11.930851429587999</v>
      </c>
      <c r="E44" s="85">
        <v>12.732233437309</v>
      </c>
      <c r="F44" s="48">
        <v>13.95</v>
      </c>
      <c r="G44" s="48" t="s">
        <v>22</v>
      </c>
      <c r="H44" s="29">
        <v>-6.2941196583211179E-2</v>
      </c>
      <c r="I44" s="29" t="s">
        <v>22</v>
      </c>
      <c r="J44" s="76"/>
      <c r="K44" s="71" t="s">
        <v>7</v>
      </c>
    </row>
    <row r="45" spans="1:11" ht="20">
      <c r="A45" s="391"/>
      <c r="B45" s="43" t="s">
        <v>33</v>
      </c>
      <c r="C45" s="108" t="s">
        <v>29</v>
      </c>
      <c r="D45" s="47">
        <v>35</v>
      </c>
      <c r="E45" s="86">
        <v>27</v>
      </c>
      <c r="F45" s="86" t="s">
        <v>22</v>
      </c>
      <c r="G45" s="86" t="s">
        <v>22</v>
      </c>
      <c r="H45" s="29">
        <v>0.29629629629629628</v>
      </c>
      <c r="I45" s="29" t="s">
        <v>22</v>
      </c>
      <c r="J45" s="76"/>
      <c r="K45" s="71" t="s">
        <v>7</v>
      </c>
    </row>
    <row r="46" spans="1:11" ht="28">
      <c r="A46" s="391"/>
      <c r="B46" s="43" t="s">
        <v>158</v>
      </c>
      <c r="C46" s="108" t="s">
        <v>29</v>
      </c>
      <c r="D46" s="47">
        <v>7</v>
      </c>
      <c r="E46" s="86" t="s">
        <v>22</v>
      </c>
      <c r="F46" s="86" t="s">
        <v>22</v>
      </c>
      <c r="G46" s="86" t="s">
        <v>22</v>
      </c>
      <c r="H46" s="29" t="s">
        <v>22</v>
      </c>
      <c r="I46" s="29" t="s">
        <v>22</v>
      </c>
      <c r="J46" s="29" t="s">
        <v>22</v>
      </c>
      <c r="K46" s="71"/>
    </row>
    <row r="47" spans="1:11" ht="28">
      <c r="A47" s="36" t="s">
        <v>159</v>
      </c>
      <c r="B47" s="43" t="s">
        <v>34</v>
      </c>
      <c r="C47" s="108" t="s">
        <v>29</v>
      </c>
      <c r="D47" s="56">
        <v>0.78886020144387314</v>
      </c>
      <c r="E47" s="86">
        <v>80.16</v>
      </c>
      <c r="F47" s="86">
        <v>79.900000000000006</v>
      </c>
      <c r="G47" s="86" t="s">
        <v>22</v>
      </c>
      <c r="H47" s="29">
        <v>-0.99015892962270613</v>
      </c>
      <c r="I47" s="29" t="s">
        <v>22</v>
      </c>
      <c r="J47" s="69" t="s">
        <v>6</v>
      </c>
      <c r="K47" s="71" t="s">
        <v>7</v>
      </c>
    </row>
    <row r="48" spans="1:11" ht="28">
      <c r="A48" s="36" t="s">
        <v>160</v>
      </c>
      <c r="B48" s="43" t="s">
        <v>35</v>
      </c>
      <c r="C48" s="108" t="s">
        <v>36</v>
      </c>
      <c r="D48" s="49">
        <v>1987</v>
      </c>
      <c r="E48" s="87">
        <v>2274</v>
      </c>
      <c r="F48" s="48" t="s">
        <v>22</v>
      </c>
      <c r="G48" s="48" t="s">
        <v>22</v>
      </c>
      <c r="H48" s="29">
        <v>-0.12620932277924357</v>
      </c>
      <c r="I48" s="29" t="s">
        <v>22</v>
      </c>
      <c r="J48" s="69" t="s">
        <v>6</v>
      </c>
      <c r="K48" s="71" t="s">
        <v>7</v>
      </c>
    </row>
    <row r="49" spans="1:11" ht="42">
      <c r="A49" s="36" t="s">
        <v>37</v>
      </c>
      <c r="B49" s="43" t="s">
        <v>161</v>
      </c>
      <c r="C49" s="108" t="s">
        <v>29</v>
      </c>
      <c r="D49" s="57">
        <v>0.748</v>
      </c>
      <c r="E49" s="92">
        <v>0.67900000000000005</v>
      </c>
      <c r="F49" s="48" t="s">
        <v>22</v>
      </c>
      <c r="G49" s="48" t="s">
        <v>22</v>
      </c>
      <c r="H49" s="29">
        <v>0.10162002945508086</v>
      </c>
      <c r="I49" s="29" t="s">
        <v>22</v>
      </c>
      <c r="J49" s="69" t="s">
        <v>6</v>
      </c>
      <c r="K49" s="71" t="s">
        <v>7</v>
      </c>
    </row>
    <row r="50" spans="1:11" ht="28">
      <c r="A50" s="36" t="s">
        <v>38</v>
      </c>
      <c r="B50" s="43" t="s">
        <v>162</v>
      </c>
      <c r="C50" s="108" t="s">
        <v>29</v>
      </c>
      <c r="D50" s="57">
        <v>7.8E-2</v>
      </c>
      <c r="E50" s="92">
        <v>6.7000000000000004E-2</v>
      </c>
      <c r="F50" s="48" t="s">
        <v>22</v>
      </c>
      <c r="G50" s="48" t="s">
        <v>22</v>
      </c>
      <c r="H50" s="29">
        <v>0.16417910447761197</v>
      </c>
      <c r="I50" s="29" t="s">
        <v>22</v>
      </c>
      <c r="J50" s="69" t="s">
        <v>6</v>
      </c>
      <c r="K50" s="71" t="s">
        <v>7</v>
      </c>
    </row>
    <row r="51" spans="1:11" ht="28">
      <c r="A51" s="391" t="s">
        <v>163</v>
      </c>
      <c r="B51" s="43" t="s">
        <v>164</v>
      </c>
      <c r="C51" s="108" t="s">
        <v>29</v>
      </c>
      <c r="D51" s="57">
        <v>1</v>
      </c>
      <c r="E51" s="93">
        <v>0</v>
      </c>
      <c r="F51" s="48" t="s">
        <v>22</v>
      </c>
      <c r="G51" s="48" t="s">
        <v>22</v>
      </c>
      <c r="H51" s="29" t="s">
        <v>22</v>
      </c>
      <c r="I51" s="29" t="s">
        <v>22</v>
      </c>
      <c r="J51" s="69" t="s">
        <v>6</v>
      </c>
      <c r="K51" s="71"/>
    </row>
    <row r="52" spans="1:11" ht="28.5" thickBot="1">
      <c r="A52" s="392"/>
      <c r="B52" s="44" t="s">
        <v>165</v>
      </c>
      <c r="C52" s="109" t="s">
        <v>39</v>
      </c>
      <c r="D52" s="52">
        <v>42</v>
      </c>
      <c r="E52" s="94">
        <v>0</v>
      </c>
      <c r="F52" s="95">
        <v>0</v>
      </c>
      <c r="G52" s="95" t="s">
        <v>22</v>
      </c>
      <c r="H52" s="32" t="s">
        <v>22</v>
      </c>
      <c r="I52" s="32" t="s">
        <v>22</v>
      </c>
      <c r="J52" s="96" t="s">
        <v>6</v>
      </c>
      <c r="K52" s="84" t="s">
        <v>7</v>
      </c>
    </row>
    <row r="53" spans="1:11" ht="15.65" customHeight="1">
      <c r="A53" s="386" t="s">
        <v>51</v>
      </c>
      <c r="B53" s="387"/>
      <c r="C53" s="387"/>
      <c r="D53" s="387"/>
      <c r="E53" s="387"/>
      <c r="F53" s="387"/>
      <c r="G53" s="387"/>
      <c r="H53" s="387"/>
      <c r="I53" s="387"/>
      <c r="J53" s="387"/>
      <c r="K53" s="388"/>
    </row>
    <row r="54" spans="1:11" ht="42">
      <c r="A54" s="36" t="s">
        <v>166</v>
      </c>
      <c r="B54" s="43" t="s">
        <v>52</v>
      </c>
      <c r="C54" s="108" t="s">
        <v>29</v>
      </c>
      <c r="D54" s="47">
        <v>99.89</v>
      </c>
      <c r="E54" s="91">
        <v>99</v>
      </c>
      <c r="F54" s="91">
        <v>99</v>
      </c>
      <c r="G54" s="91" t="s">
        <v>22</v>
      </c>
      <c r="H54" s="29">
        <v>8.9898989898991033E-3</v>
      </c>
      <c r="I54" s="29" t="s">
        <v>22</v>
      </c>
      <c r="J54" s="88"/>
      <c r="K54" s="71" t="s">
        <v>7</v>
      </c>
    </row>
    <row r="55" spans="1:11" ht="42">
      <c r="A55" s="35" t="s">
        <v>167</v>
      </c>
      <c r="B55" s="40" t="s">
        <v>168</v>
      </c>
      <c r="C55" s="108" t="s">
        <v>29</v>
      </c>
      <c r="D55" s="47">
        <v>100</v>
      </c>
      <c r="E55" s="92" t="s">
        <v>22</v>
      </c>
      <c r="F55" s="92" t="s">
        <v>22</v>
      </c>
      <c r="G55" s="92" t="s">
        <v>22</v>
      </c>
      <c r="H55" s="29" t="s">
        <v>22</v>
      </c>
      <c r="I55" s="29" t="s">
        <v>22</v>
      </c>
      <c r="J55" s="28" t="s">
        <v>22</v>
      </c>
      <c r="K55" s="97"/>
    </row>
    <row r="56" spans="1:11" ht="28.5" thickBot="1">
      <c r="A56" s="38" t="s">
        <v>169</v>
      </c>
      <c r="B56" s="41" t="s">
        <v>170</v>
      </c>
      <c r="C56" s="109" t="s">
        <v>29</v>
      </c>
      <c r="D56" s="58">
        <v>89</v>
      </c>
      <c r="E56" s="98" t="s">
        <v>22</v>
      </c>
      <c r="F56" s="98" t="s">
        <v>22</v>
      </c>
      <c r="G56" s="98" t="s">
        <v>22</v>
      </c>
      <c r="H56" s="32" t="s">
        <v>22</v>
      </c>
      <c r="I56" s="32" t="s">
        <v>22</v>
      </c>
      <c r="J56" s="83" t="s">
        <v>22</v>
      </c>
      <c r="K56" s="99"/>
    </row>
    <row r="57" spans="1:11" ht="15.65" customHeight="1">
      <c r="A57" s="386" t="s">
        <v>171</v>
      </c>
      <c r="B57" s="387"/>
      <c r="C57" s="387"/>
      <c r="D57" s="387"/>
      <c r="E57" s="387"/>
      <c r="F57" s="387"/>
      <c r="G57" s="387"/>
      <c r="H57" s="387"/>
      <c r="I57" s="387"/>
      <c r="J57" s="387"/>
      <c r="K57" s="388"/>
    </row>
    <row r="58" spans="1:11" ht="28">
      <c r="A58" s="36" t="s">
        <v>54</v>
      </c>
      <c r="B58" s="43" t="s">
        <v>55</v>
      </c>
      <c r="C58" s="108" t="s">
        <v>39</v>
      </c>
      <c r="D58" s="46">
        <v>0</v>
      </c>
      <c r="E58" s="48">
        <v>0</v>
      </c>
      <c r="F58" s="48">
        <v>2</v>
      </c>
      <c r="G58" s="48" t="s">
        <v>22</v>
      </c>
      <c r="H58" s="29">
        <v>0</v>
      </c>
      <c r="I58" s="29" t="s">
        <v>22</v>
      </c>
      <c r="J58" s="69" t="s">
        <v>6</v>
      </c>
      <c r="K58" s="71"/>
    </row>
    <row r="59" spans="1:11" ht="17.5">
      <c r="A59" s="391" t="s">
        <v>56</v>
      </c>
      <c r="B59" s="43" t="s">
        <v>57</v>
      </c>
      <c r="C59" s="108" t="s">
        <v>39</v>
      </c>
      <c r="D59" s="49">
        <v>17</v>
      </c>
      <c r="E59" s="87">
        <v>18</v>
      </c>
      <c r="F59" s="87">
        <v>20</v>
      </c>
      <c r="G59" s="87" t="s">
        <v>22</v>
      </c>
      <c r="H59" s="29">
        <v>-5.555555555555558E-2</v>
      </c>
      <c r="I59" s="29" t="s">
        <v>22</v>
      </c>
      <c r="J59" s="100"/>
      <c r="K59" s="71"/>
    </row>
    <row r="60" spans="1:11" ht="28.5" thickBot="1">
      <c r="A60" s="392"/>
      <c r="B60" s="44" t="s">
        <v>172</v>
      </c>
      <c r="C60" s="110" t="s">
        <v>29</v>
      </c>
      <c r="D60" s="52">
        <v>37.38770064535742</v>
      </c>
      <c r="E60" s="101">
        <v>42</v>
      </c>
      <c r="F60" s="101">
        <v>42</v>
      </c>
      <c r="G60" s="102" t="s">
        <v>22</v>
      </c>
      <c r="H60" s="33">
        <v>-0.10981665130101381</v>
      </c>
      <c r="I60" s="34" t="s">
        <v>22</v>
      </c>
      <c r="J60" s="103"/>
      <c r="K60" s="104"/>
    </row>
    <row r="62" spans="1:11">
      <c r="A62" s="114" t="s">
        <v>173</v>
      </c>
      <c r="B62" s="114">
        <v>2019</v>
      </c>
      <c r="C62" s="114">
        <v>2020</v>
      </c>
      <c r="D62" s="114">
        <v>2021</v>
      </c>
      <c r="E62" s="25"/>
      <c r="F62" s="25"/>
      <c r="H62" s="37"/>
      <c r="I62"/>
      <c r="J62"/>
      <c r="K62"/>
    </row>
    <row r="63" spans="1:11">
      <c r="A63" s="115" t="s">
        <v>174</v>
      </c>
      <c r="B63" s="119">
        <v>396000</v>
      </c>
      <c r="C63" s="119">
        <v>342000</v>
      </c>
      <c r="D63" s="119">
        <v>325000</v>
      </c>
      <c r="E63" s="25"/>
      <c r="F63" s="25"/>
      <c r="H63" s="37"/>
      <c r="I63"/>
      <c r="J63"/>
      <c r="K63"/>
    </row>
    <row r="64" spans="1:11" ht="28">
      <c r="A64" s="115" t="s">
        <v>18</v>
      </c>
      <c r="B64" s="119">
        <v>386000</v>
      </c>
      <c r="C64" s="119">
        <v>199000</v>
      </c>
      <c r="D64" s="119">
        <v>170000</v>
      </c>
      <c r="E64" s="25"/>
      <c r="F64" s="25"/>
      <c r="H64" s="37"/>
      <c r="I64"/>
      <c r="J64"/>
      <c r="K64"/>
    </row>
    <row r="65" spans="1:11">
      <c r="A65" s="115" t="s">
        <v>14</v>
      </c>
      <c r="B65" s="119">
        <v>864000</v>
      </c>
      <c r="C65" s="119">
        <v>864000</v>
      </c>
      <c r="D65" s="119">
        <v>864000</v>
      </c>
      <c r="G65" s="25"/>
      <c r="I65" s="37"/>
      <c r="K65"/>
    </row>
    <row r="67" spans="1:11">
      <c r="A67" s="115" t="s">
        <v>40</v>
      </c>
      <c r="B67" s="118">
        <v>2019</v>
      </c>
      <c r="C67" s="118">
        <v>2020</v>
      </c>
      <c r="D67" s="118">
        <v>2021</v>
      </c>
    </row>
    <row r="68" spans="1:11">
      <c r="A68" s="115" t="s">
        <v>41</v>
      </c>
      <c r="B68" s="120">
        <v>4510000</v>
      </c>
      <c r="C68" s="120">
        <v>4030000</v>
      </c>
      <c r="D68" s="121">
        <v>3760000</v>
      </c>
      <c r="E68" s="117"/>
      <c r="G68" s="25"/>
      <c r="I68" s="37"/>
      <c r="K68"/>
    </row>
    <row r="69" spans="1:11">
      <c r="A69" s="115" t="s">
        <v>14</v>
      </c>
      <c r="B69" s="120">
        <v>5190000</v>
      </c>
      <c r="C69" s="120">
        <v>5190000</v>
      </c>
      <c r="D69" s="120">
        <v>5190000</v>
      </c>
    </row>
    <row r="70" spans="1:11">
      <c r="A70" s="73"/>
    </row>
    <row r="71" spans="1:11">
      <c r="A71" s="115" t="s">
        <v>40</v>
      </c>
      <c r="B71" s="118">
        <v>2019</v>
      </c>
      <c r="C71" s="118">
        <v>2020</v>
      </c>
      <c r="D71" s="118">
        <v>2021</v>
      </c>
    </row>
    <row r="72" spans="1:11">
      <c r="A72" s="40" t="s">
        <v>49</v>
      </c>
      <c r="B72" s="120">
        <v>2500000</v>
      </c>
      <c r="C72" s="120">
        <v>2200000</v>
      </c>
      <c r="D72" s="120">
        <v>1900000</v>
      </c>
      <c r="E72" s="86"/>
      <c r="G72" s="25"/>
      <c r="I72" s="37"/>
      <c r="K72"/>
    </row>
    <row r="73" spans="1:11">
      <c r="B73" s="116"/>
      <c r="C73" s="116"/>
      <c r="D73" s="116"/>
    </row>
    <row r="74" spans="1:11">
      <c r="A74" s="115" t="s">
        <v>30</v>
      </c>
      <c r="B74" s="118">
        <v>2019</v>
      </c>
      <c r="C74" s="118">
        <v>2020</v>
      </c>
      <c r="D74" s="118">
        <v>2021</v>
      </c>
    </row>
    <row r="75" spans="1:11">
      <c r="A75" s="115" t="s">
        <v>31</v>
      </c>
      <c r="B75" s="120">
        <v>152000</v>
      </c>
      <c r="C75" s="120">
        <v>144000</v>
      </c>
      <c r="D75" s="121">
        <v>137000</v>
      </c>
      <c r="E75" s="91"/>
      <c r="G75" s="25"/>
      <c r="I75" s="37"/>
      <c r="K75"/>
    </row>
    <row r="76" spans="1:11">
      <c r="A76" s="115" t="s">
        <v>14</v>
      </c>
      <c r="B76" s="120">
        <v>160000</v>
      </c>
      <c r="C76" s="120">
        <v>160000</v>
      </c>
      <c r="D76" s="120">
        <v>160000</v>
      </c>
    </row>
    <row r="77" spans="1:11">
      <c r="B77" s="91"/>
      <c r="C77" s="91"/>
      <c r="D77" s="49"/>
    </row>
    <row r="78" spans="1:11">
      <c r="A78" s="115" t="s">
        <v>175</v>
      </c>
      <c r="B78" s="118">
        <v>2019</v>
      </c>
      <c r="C78" s="118">
        <v>2020</v>
      </c>
      <c r="D78" s="118">
        <v>2021</v>
      </c>
    </row>
    <row r="79" spans="1:11" ht="28">
      <c r="A79" s="115" t="s">
        <v>176</v>
      </c>
      <c r="B79" s="123">
        <v>0.99</v>
      </c>
      <c r="C79" s="124">
        <v>0.99</v>
      </c>
      <c r="D79" s="124">
        <v>0.99890000000000001</v>
      </c>
    </row>
    <row r="82" spans="1:11">
      <c r="A82" s="115" t="s">
        <v>177</v>
      </c>
      <c r="B82" s="118">
        <v>2019</v>
      </c>
      <c r="C82" s="118">
        <v>2020</v>
      </c>
      <c r="D82" s="118">
        <v>2021</v>
      </c>
    </row>
    <row r="83" spans="1:11" ht="28">
      <c r="A83" s="115" t="s">
        <v>57</v>
      </c>
      <c r="B83" s="37">
        <v>20</v>
      </c>
      <c r="C83" s="37">
        <v>18</v>
      </c>
      <c r="D83" s="37">
        <v>17</v>
      </c>
      <c r="G83" s="25"/>
      <c r="I83" s="37"/>
      <c r="K83"/>
    </row>
    <row r="84" spans="1:11" ht="28">
      <c r="A84" s="115" t="s">
        <v>172</v>
      </c>
      <c r="B84" s="122">
        <v>0.42</v>
      </c>
      <c r="C84" s="122">
        <v>0.42</v>
      </c>
      <c r="D84" s="122">
        <v>0.37</v>
      </c>
      <c r="G84" s="25"/>
      <c r="I84" s="37"/>
      <c r="K84"/>
    </row>
    <row r="87" spans="1:11">
      <c r="C87" s="122"/>
      <c r="D87" s="122"/>
      <c r="E87" s="122"/>
    </row>
  </sheetData>
  <mergeCells count="18">
    <mergeCell ref="A59:A60"/>
    <mergeCell ref="A2:K2"/>
    <mergeCell ref="A33:A38"/>
    <mergeCell ref="A39:A41"/>
    <mergeCell ref="A44:A46"/>
    <mergeCell ref="A51:A52"/>
    <mergeCell ref="A42:K42"/>
    <mergeCell ref="A3:A9"/>
    <mergeCell ref="A11:A16"/>
    <mergeCell ref="A19:A22"/>
    <mergeCell ref="A24:A30"/>
    <mergeCell ref="B25:B26"/>
    <mergeCell ref="B27:B28"/>
    <mergeCell ref="B29:B30"/>
    <mergeCell ref="A23:K23"/>
    <mergeCell ref="A53:K53"/>
    <mergeCell ref="A57:K57"/>
    <mergeCell ref="B34:K34"/>
  </mergeCells>
  <pageMargins left="0.7" right="0.7" top="0.75" bottom="0.75" header="0.3" footer="0.3"/>
  <pageSetup paperSize="9" orientation="portrait" r:id="rId1"/>
  <headerFooter differentOddEven="1" differentFirst="1">
    <oddHeader xml:space="preserve">&amp;C
</oddHeader>
    <oddFooter xml:space="preserve">&amp;C
</oddFooter>
    <evenHeader xml:space="preserve">&amp;C
</evenHeader>
    <evenFooter xml:space="preserve">&amp;C
</evenFooter>
    <firstHeader xml:space="preserve">&amp;C
</firstHeader>
    <firstFooter xml:space="preserve">&amp;C
</firstFooter>
  </headerFooter>
</worksheet>
</file>

<file path=xl/worksheets/sheet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H130"/>
  <sheetViews>
    <sheetView topLeftCell="A7" zoomScaleNormal="100" workbookViewId="0">
      <selection activeCell="B21" sqref="B21:D21"/>
    </sheetView>
  </sheetViews>
  <sheetFormatPr defaultRowHeight="14"/>
  <cols>
    <col min="1" max="1" width="22.08203125" style="37" bestFit="1" customWidth="1"/>
    <col min="2" max="2" width="32" customWidth="1"/>
    <col min="3" max="3" width="12.58203125" customWidth="1"/>
    <col min="4" max="4" width="13.08203125" customWidth="1"/>
    <col min="5" max="5" width="12.83203125" customWidth="1"/>
    <col min="6" max="6" width="8.5" bestFit="1" customWidth="1"/>
    <col min="7" max="7" width="7.58203125" bestFit="1" customWidth="1"/>
    <col min="8" max="8" width="7" bestFit="1" customWidth="1"/>
  </cols>
  <sheetData>
    <row r="1" spans="1:8" ht="60.5" thickBot="1">
      <c r="A1" s="145" t="s">
        <v>1</v>
      </c>
      <c r="B1" s="146" t="s">
        <v>2</v>
      </c>
      <c r="C1" s="147">
        <v>2021</v>
      </c>
      <c r="D1" s="148">
        <v>2020</v>
      </c>
      <c r="E1" s="148">
        <v>2019</v>
      </c>
      <c r="F1" s="149" t="s">
        <v>107</v>
      </c>
      <c r="G1" s="149" t="s">
        <v>3</v>
      </c>
      <c r="H1" s="148" t="s">
        <v>4</v>
      </c>
    </row>
    <row r="2" spans="1:8" ht="16.5">
      <c r="A2" s="396" t="s">
        <v>61</v>
      </c>
      <c r="B2" s="397"/>
      <c r="C2" s="397"/>
      <c r="D2" s="397"/>
      <c r="E2" s="397"/>
      <c r="F2" s="397"/>
      <c r="G2" s="397"/>
      <c r="H2" s="398"/>
    </row>
    <row r="3" spans="1:8" ht="20.149999999999999" customHeight="1">
      <c r="A3" s="406" t="s">
        <v>178</v>
      </c>
      <c r="B3" s="125" t="s">
        <v>62</v>
      </c>
      <c r="C3" s="166">
        <v>0.99909999999999999</v>
      </c>
      <c r="D3" s="168">
        <v>0.997</v>
      </c>
      <c r="E3" s="168">
        <v>0.996</v>
      </c>
      <c r="F3" s="126">
        <v>2.1063189568706342E-3</v>
      </c>
      <c r="G3" s="127"/>
      <c r="H3" s="150" t="s">
        <v>7</v>
      </c>
    </row>
    <row r="4" spans="1:8" ht="28">
      <c r="A4" s="406"/>
      <c r="B4" s="125" t="s">
        <v>63</v>
      </c>
      <c r="C4" s="166">
        <v>7.0000000000000001E-3</v>
      </c>
      <c r="D4" s="168">
        <v>5.0000000000000001E-3</v>
      </c>
      <c r="E4" s="168">
        <v>5.7000000000000002E-3</v>
      </c>
      <c r="F4" s="126">
        <v>0.39999999999999991</v>
      </c>
      <c r="G4" s="128" t="s">
        <v>60</v>
      </c>
      <c r="H4" s="150" t="s">
        <v>7</v>
      </c>
    </row>
    <row r="5" spans="1:8" ht="28">
      <c r="A5" s="406"/>
      <c r="B5" s="129" t="s">
        <v>64</v>
      </c>
      <c r="C5" s="62">
        <v>1790</v>
      </c>
      <c r="D5" s="60">
        <v>1308</v>
      </c>
      <c r="E5" s="60">
        <v>1812</v>
      </c>
      <c r="F5" s="126">
        <v>0.36850152905198774</v>
      </c>
      <c r="G5" s="128" t="s">
        <v>60</v>
      </c>
      <c r="H5" s="150" t="s">
        <v>7</v>
      </c>
    </row>
    <row r="6" spans="1:8" ht="28">
      <c r="A6" s="406"/>
      <c r="B6" s="129" t="s">
        <v>65</v>
      </c>
      <c r="C6" s="166">
        <v>1</v>
      </c>
      <c r="D6" s="168">
        <v>0.98499999999999999</v>
      </c>
      <c r="E6" s="168">
        <v>1</v>
      </c>
      <c r="F6" s="126">
        <v>1.5228426395939021E-2</v>
      </c>
      <c r="G6" s="130" t="s">
        <v>6</v>
      </c>
      <c r="H6" s="150" t="s">
        <v>7</v>
      </c>
    </row>
    <row r="7" spans="1:8" ht="42">
      <c r="A7" s="406"/>
      <c r="B7" s="125" t="s">
        <v>66</v>
      </c>
      <c r="C7" s="166">
        <v>0.88500000000000001</v>
      </c>
      <c r="D7" s="168">
        <v>0.877</v>
      </c>
      <c r="E7" s="168">
        <v>0.77</v>
      </c>
      <c r="F7" s="126">
        <v>9.1220068415049926E-3</v>
      </c>
      <c r="G7" s="131"/>
      <c r="H7" s="150" t="s">
        <v>7</v>
      </c>
    </row>
    <row r="8" spans="1:8" ht="28">
      <c r="A8" s="406"/>
      <c r="B8" s="132" t="s">
        <v>179</v>
      </c>
      <c r="C8" s="62">
        <v>350817</v>
      </c>
      <c r="D8" s="60">
        <v>393038</v>
      </c>
      <c r="E8" s="60">
        <v>350000</v>
      </c>
      <c r="F8" s="126">
        <v>-0.10742218309679985</v>
      </c>
      <c r="G8" s="131"/>
      <c r="H8" s="150" t="s">
        <v>7</v>
      </c>
    </row>
    <row r="9" spans="1:8" ht="20.149999999999999" customHeight="1">
      <c r="A9" s="406" t="s">
        <v>180</v>
      </c>
      <c r="B9" s="125" t="s">
        <v>67</v>
      </c>
      <c r="C9" s="65">
        <v>0</v>
      </c>
      <c r="D9" s="61">
        <v>5</v>
      </c>
      <c r="E9" s="61" t="s">
        <v>22</v>
      </c>
      <c r="F9" s="126">
        <v>-1</v>
      </c>
      <c r="G9" s="130" t="s">
        <v>6</v>
      </c>
      <c r="H9" s="150" t="s">
        <v>7</v>
      </c>
    </row>
    <row r="10" spans="1:8" ht="28">
      <c r="A10" s="406"/>
      <c r="B10" s="129" t="s">
        <v>65</v>
      </c>
      <c r="C10" s="66" t="s">
        <v>22</v>
      </c>
      <c r="D10" s="59">
        <v>100</v>
      </c>
      <c r="E10" s="59" t="s">
        <v>22</v>
      </c>
      <c r="F10" s="126" t="s">
        <v>22</v>
      </c>
      <c r="G10" s="126"/>
      <c r="H10" s="150" t="s">
        <v>7</v>
      </c>
    </row>
    <row r="11" spans="1:8" ht="42">
      <c r="A11" s="406"/>
      <c r="B11" s="132" t="s">
        <v>68</v>
      </c>
      <c r="C11" s="65">
        <v>2</v>
      </c>
      <c r="D11" s="59">
        <v>25</v>
      </c>
      <c r="E11" s="59" t="s">
        <v>22</v>
      </c>
      <c r="F11" s="126">
        <v>-0.92</v>
      </c>
      <c r="G11" s="130" t="s">
        <v>6</v>
      </c>
      <c r="H11" s="150"/>
    </row>
    <row r="12" spans="1:8" ht="28">
      <c r="A12" s="406"/>
      <c r="B12" s="129" t="s">
        <v>69</v>
      </c>
      <c r="C12" s="166">
        <v>1</v>
      </c>
      <c r="D12" s="168">
        <v>1</v>
      </c>
      <c r="E12" s="59" t="s">
        <v>22</v>
      </c>
      <c r="F12" s="126">
        <v>0</v>
      </c>
      <c r="G12" s="130" t="s">
        <v>6</v>
      </c>
      <c r="H12" s="150" t="s">
        <v>7</v>
      </c>
    </row>
    <row r="13" spans="1:8" ht="28" customHeight="1">
      <c r="A13" s="406" t="s">
        <v>181</v>
      </c>
      <c r="B13" s="125" t="s">
        <v>182</v>
      </c>
      <c r="C13" s="166">
        <v>0.999</v>
      </c>
      <c r="D13" s="168">
        <v>0.59599999999999997</v>
      </c>
      <c r="E13" s="168">
        <v>0.56000000000000005</v>
      </c>
      <c r="F13" s="126">
        <v>0.6761744966442953</v>
      </c>
      <c r="G13" s="131"/>
      <c r="H13" s="150"/>
    </row>
    <row r="14" spans="1:8" ht="42">
      <c r="A14" s="406"/>
      <c r="B14" s="125" t="s">
        <v>183</v>
      </c>
      <c r="C14" s="166">
        <v>1</v>
      </c>
      <c r="D14" s="168">
        <v>1</v>
      </c>
      <c r="E14" s="168">
        <v>0.99</v>
      </c>
      <c r="F14" s="126">
        <v>1.0010010010008674E-3</v>
      </c>
      <c r="G14" s="127"/>
      <c r="H14" s="150"/>
    </row>
    <row r="15" spans="1:8" ht="42">
      <c r="A15" s="406"/>
      <c r="B15" s="125" t="s">
        <v>70</v>
      </c>
      <c r="C15" s="166">
        <v>0.999</v>
      </c>
      <c r="D15" s="168">
        <v>0.98</v>
      </c>
      <c r="E15" s="168">
        <v>0.96</v>
      </c>
      <c r="F15" s="126">
        <v>1.9387755102040938E-2</v>
      </c>
      <c r="G15" s="131"/>
      <c r="H15" s="150"/>
    </row>
    <row r="16" spans="1:8" ht="70">
      <c r="A16" s="151" t="s">
        <v>71</v>
      </c>
      <c r="B16" s="125" t="s">
        <v>184</v>
      </c>
      <c r="C16" s="65">
        <v>6</v>
      </c>
      <c r="D16" s="59">
        <v>3</v>
      </c>
      <c r="E16" s="59">
        <v>2</v>
      </c>
      <c r="F16" s="126">
        <v>1</v>
      </c>
      <c r="G16" s="130" t="s">
        <v>6</v>
      </c>
      <c r="H16" s="150"/>
    </row>
    <row r="17" spans="1:8" ht="98">
      <c r="A17" s="152" t="s">
        <v>185</v>
      </c>
      <c r="B17" s="133" t="s">
        <v>186</v>
      </c>
      <c r="C17" s="166">
        <v>0.22</v>
      </c>
      <c r="D17" s="168" t="s">
        <v>22</v>
      </c>
      <c r="E17" s="63" t="s">
        <v>22</v>
      </c>
      <c r="F17" s="126" t="s">
        <v>22</v>
      </c>
      <c r="G17" s="134" t="s">
        <v>22</v>
      </c>
      <c r="H17" s="150" t="s">
        <v>7</v>
      </c>
    </row>
    <row r="18" spans="1:8" ht="98">
      <c r="A18" s="152" t="s">
        <v>185</v>
      </c>
      <c r="B18" s="125" t="s">
        <v>187</v>
      </c>
      <c r="C18" s="135">
        <v>142</v>
      </c>
      <c r="D18" s="68">
        <v>93</v>
      </c>
      <c r="E18" s="68">
        <v>94</v>
      </c>
      <c r="F18" s="126">
        <v>0.5268817204301075</v>
      </c>
      <c r="G18" s="130" t="s">
        <v>6</v>
      </c>
      <c r="H18" s="150" t="s">
        <v>7</v>
      </c>
    </row>
    <row r="19" spans="1:8" ht="42" customHeight="1">
      <c r="A19" s="406" t="s">
        <v>188</v>
      </c>
      <c r="B19" s="125" t="s">
        <v>189</v>
      </c>
      <c r="C19" s="166">
        <v>1</v>
      </c>
      <c r="D19" s="168">
        <v>1</v>
      </c>
      <c r="E19" s="168">
        <v>1</v>
      </c>
      <c r="F19" s="126">
        <v>0</v>
      </c>
      <c r="G19" s="130" t="s">
        <v>6</v>
      </c>
      <c r="H19" s="150"/>
    </row>
    <row r="20" spans="1:8" ht="56">
      <c r="A20" s="406"/>
      <c r="B20" s="125" t="s">
        <v>190</v>
      </c>
      <c r="C20" s="166">
        <v>1</v>
      </c>
      <c r="D20" s="168">
        <v>1</v>
      </c>
      <c r="E20" s="168">
        <v>1</v>
      </c>
      <c r="F20" s="126">
        <v>0</v>
      </c>
      <c r="G20" s="130" t="s">
        <v>6</v>
      </c>
      <c r="H20" s="150"/>
    </row>
    <row r="21" spans="1:8" ht="20">
      <c r="A21" s="406"/>
      <c r="B21" s="129" t="s">
        <v>72</v>
      </c>
      <c r="C21" s="65">
        <v>26</v>
      </c>
      <c r="D21" s="61">
        <v>24</v>
      </c>
      <c r="E21" s="61">
        <v>25</v>
      </c>
      <c r="F21" s="126">
        <v>8.3333333333333259E-2</v>
      </c>
      <c r="G21" s="130" t="s">
        <v>6</v>
      </c>
      <c r="H21" s="150"/>
    </row>
    <row r="22" spans="1:8" ht="42">
      <c r="A22" s="406"/>
      <c r="B22" s="125" t="s">
        <v>191</v>
      </c>
      <c r="C22" s="65">
        <v>136</v>
      </c>
      <c r="D22" s="61">
        <v>140</v>
      </c>
      <c r="E22" s="61">
        <v>151</v>
      </c>
      <c r="F22" s="126">
        <v>-2.8571428571428581E-2</v>
      </c>
      <c r="G22" s="131"/>
      <c r="H22" s="150"/>
    </row>
    <row r="23" spans="1:8" ht="28">
      <c r="A23" s="406"/>
      <c r="B23" s="136" t="s">
        <v>192</v>
      </c>
      <c r="C23" s="65">
        <v>67</v>
      </c>
      <c r="D23" s="61"/>
      <c r="E23" s="61"/>
      <c r="F23" s="126"/>
      <c r="G23" s="131"/>
      <c r="H23" s="150"/>
    </row>
    <row r="24" spans="1:8" ht="28">
      <c r="A24" s="406"/>
      <c r="B24" s="129" t="s">
        <v>193</v>
      </c>
      <c r="C24" s="65">
        <v>73</v>
      </c>
      <c r="D24" s="61">
        <v>73</v>
      </c>
      <c r="E24" s="61">
        <v>0</v>
      </c>
      <c r="F24" s="126">
        <v>0</v>
      </c>
      <c r="G24" s="131"/>
      <c r="H24" s="150"/>
    </row>
    <row r="25" spans="1:8" ht="28">
      <c r="A25" s="406"/>
      <c r="B25" s="136" t="s">
        <v>192</v>
      </c>
      <c r="C25" s="65"/>
      <c r="D25" s="61"/>
      <c r="E25" s="61"/>
      <c r="F25" s="126"/>
      <c r="G25" s="131"/>
      <c r="H25" s="150"/>
    </row>
    <row r="26" spans="1:8" ht="28">
      <c r="A26" s="406"/>
      <c r="B26" s="129" t="s">
        <v>194</v>
      </c>
      <c r="C26" s="65">
        <v>14</v>
      </c>
      <c r="D26" s="61">
        <v>13</v>
      </c>
      <c r="E26" s="61">
        <v>0</v>
      </c>
      <c r="F26" s="126">
        <v>7.6923076923076872E-2</v>
      </c>
      <c r="G26" s="131"/>
      <c r="H26" s="150"/>
    </row>
    <row r="27" spans="1:8" ht="28">
      <c r="A27" s="406"/>
      <c r="B27" s="136" t="s">
        <v>192</v>
      </c>
      <c r="C27" s="65"/>
      <c r="D27" s="61">
        <v>0</v>
      </c>
      <c r="E27" s="61">
        <v>0</v>
      </c>
      <c r="F27" s="126"/>
      <c r="G27" s="131"/>
      <c r="H27" s="150"/>
    </row>
    <row r="28" spans="1:8" ht="17.5">
      <c r="A28" s="406"/>
      <c r="B28" s="129" t="s">
        <v>195</v>
      </c>
      <c r="C28" s="65">
        <v>49</v>
      </c>
      <c r="D28" s="61">
        <v>54</v>
      </c>
      <c r="E28" s="61">
        <v>0</v>
      </c>
      <c r="F28" s="126">
        <v>-9.259259259259256E-2</v>
      </c>
      <c r="G28" s="137"/>
      <c r="H28" s="150"/>
    </row>
    <row r="29" spans="1:8" ht="28">
      <c r="A29" s="406"/>
      <c r="B29" s="136" t="s">
        <v>192</v>
      </c>
      <c r="C29" s="65"/>
      <c r="D29" s="61"/>
      <c r="E29" s="61"/>
      <c r="F29" s="126"/>
      <c r="G29" s="131"/>
      <c r="H29" s="150"/>
    </row>
    <row r="30" spans="1:8" ht="56">
      <c r="A30" s="406"/>
      <c r="B30" s="129" t="s">
        <v>196</v>
      </c>
      <c r="C30" s="65">
        <v>10</v>
      </c>
      <c r="D30" s="61"/>
      <c r="E30" s="61"/>
      <c r="F30" s="126" t="s">
        <v>22</v>
      </c>
      <c r="G30" s="131"/>
      <c r="H30" s="150"/>
    </row>
    <row r="31" spans="1:8" ht="28">
      <c r="A31" s="406"/>
      <c r="B31" s="136" t="s">
        <v>192</v>
      </c>
      <c r="C31" s="65"/>
      <c r="D31" s="61"/>
      <c r="E31" s="61"/>
      <c r="F31" s="126"/>
      <c r="G31" s="131"/>
      <c r="H31" s="150"/>
    </row>
    <row r="32" spans="1:8" ht="42">
      <c r="A32" s="406"/>
      <c r="B32" s="132" t="s">
        <v>197</v>
      </c>
      <c r="C32" s="65">
        <v>140</v>
      </c>
      <c r="D32" s="61">
        <v>141</v>
      </c>
      <c r="E32" s="61">
        <v>152</v>
      </c>
      <c r="F32" s="126"/>
      <c r="G32" s="131"/>
      <c r="H32" s="150"/>
    </row>
    <row r="33" spans="1:8" ht="42">
      <c r="A33" s="406"/>
      <c r="B33" s="136" t="s">
        <v>73</v>
      </c>
      <c r="C33" s="65">
        <v>28</v>
      </c>
      <c r="D33" s="61">
        <v>54</v>
      </c>
      <c r="E33" s="61" t="s">
        <v>22</v>
      </c>
      <c r="F33" s="126"/>
      <c r="G33" s="131"/>
      <c r="H33" s="150"/>
    </row>
    <row r="34" spans="1:8" ht="42" customHeight="1">
      <c r="A34" s="406" t="s">
        <v>198</v>
      </c>
      <c r="B34" s="125" t="s">
        <v>59</v>
      </c>
      <c r="C34" s="166">
        <v>0.95599999999999996</v>
      </c>
      <c r="D34" s="168">
        <v>0.93400000000000005</v>
      </c>
      <c r="E34" s="168">
        <v>0.92</v>
      </c>
      <c r="F34" s="126">
        <v>2.3554603854389677E-2</v>
      </c>
      <c r="G34" s="127"/>
      <c r="H34" s="150" t="s">
        <v>7</v>
      </c>
    </row>
    <row r="35" spans="1:8" ht="28">
      <c r="A35" s="406"/>
      <c r="B35" s="125" t="s">
        <v>199</v>
      </c>
      <c r="C35" s="62">
        <v>89630</v>
      </c>
      <c r="D35" s="60">
        <v>157203</v>
      </c>
      <c r="E35" s="60"/>
      <c r="F35" s="126">
        <v>-0.42984548640929243</v>
      </c>
      <c r="G35" s="137"/>
      <c r="H35" s="150"/>
    </row>
    <row r="36" spans="1:8" ht="28" customHeight="1">
      <c r="A36" s="406" t="s">
        <v>200</v>
      </c>
      <c r="B36" s="125" t="s">
        <v>201</v>
      </c>
      <c r="C36" s="62">
        <v>61780</v>
      </c>
      <c r="D36" s="60">
        <v>68928</v>
      </c>
      <c r="E36" s="60">
        <v>76656</v>
      </c>
      <c r="F36" s="126">
        <v>-0.10370241411327763</v>
      </c>
      <c r="G36" s="137"/>
      <c r="H36" s="150" t="s">
        <v>7</v>
      </c>
    </row>
    <row r="37" spans="1:8" ht="28">
      <c r="A37" s="406"/>
      <c r="B37" s="125" t="s">
        <v>202</v>
      </c>
      <c r="C37" s="62">
        <v>13651</v>
      </c>
      <c r="D37" s="60">
        <v>16658</v>
      </c>
      <c r="E37" s="60">
        <v>24368</v>
      </c>
      <c r="F37" s="126">
        <v>-0.18051386721094964</v>
      </c>
      <c r="G37" s="137"/>
      <c r="H37" s="150" t="s">
        <v>7</v>
      </c>
    </row>
    <row r="38" spans="1:8" ht="42">
      <c r="A38" s="406" t="s">
        <v>203</v>
      </c>
      <c r="B38" s="125" t="s">
        <v>204</v>
      </c>
      <c r="C38" s="62">
        <v>9807</v>
      </c>
      <c r="D38" s="60">
        <v>9821</v>
      </c>
      <c r="E38" s="60">
        <v>11855</v>
      </c>
      <c r="F38" s="126">
        <v>-1.4255167498218313E-3</v>
      </c>
      <c r="G38" s="131"/>
      <c r="H38" s="150" t="s">
        <v>7</v>
      </c>
    </row>
    <row r="39" spans="1:8" ht="20">
      <c r="A39" s="406"/>
      <c r="B39" s="129" t="s">
        <v>205</v>
      </c>
      <c r="C39" s="166">
        <v>1</v>
      </c>
      <c r="D39" s="168">
        <v>1</v>
      </c>
      <c r="E39" s="168">
        <v>100</v>
      </c>
      <c r="F39" s="126">
        <v>0</v>
      </c>
      <c r="G39" s="131"/>
      <c r="H39" s="150" t="s">
        <v>7</v>
      </c>
    </row>
    <row r="40" spans="1:8" ht="42" customHeight="1">
      <c r="A40" s="406" t="s">
        <v>206</v>
      </c>
      <c r="B40" s="133" t="s">
        <v>207</v>
      </c>
      <c r="C40" s="162">
        <v>18954258.681397062</v>
      </c>
      <c r="D40" s="162">
        <v>21700000</v>
      </c>
      <c r="E40" s="162">
        <v>13160000</v>
      </c>
      <c r="F40" s="161">
        <f>C40/D40-1</f>
        <v>-0.12653185800013544</v>
      </c>
      <c r="G40" s="131"/>
      <c r="H40" s="153"/>
    </row>
    <row r="41" spans="1:8" ht="20">
      <c r="A41" s="406"/>
      <c r="B41" s="129" t="s">
        <v>208</v>
      </c>
      <c r="C41" s="162">
        <v>12570474.89271972</v>
      </c>
      <c r="D41" s="162">
        <v>16600000</v>
      </c>
      <c r="E41" s="162">
        <v>13030000</v>
      </c>
      <c r="F41" s="161">
        <f t="shared" ref="F41:F42" si="0">C41/D41-1</f>
        <v>-0.2427424763421856</v>
      </c>
      <c r="G41" s="131"/>
      <c r="H41" s="150" t="s">
        <v>7</v>
      </c>
    </row>
    <row r="42" spans="1:8" ht="15">
      <c r="A42" s="406"/>
      <c r="B42" s="129" t="s">
        <v>209</v>
      </c>
      <c r="C42" s="163">
        <v>6383784</v>
      </c>
      <c r="D42" s="163">
        <v>5100000</v>
      </c>
      <c r="E42" s="163">
        <v>130000</v>
      </c>
      <c r="F42" s="161">
        <f t="shared" si="0"/>
        <v>0.25172235294117651</v>
      </c>
      <c r="G42" s="138" t="s">
        <v>6</v>
      </c>
      <c r="H42" s="150" t="s">
        <v>7</v>
      </c>
    </row>
    <row r="43" spans="1:8" ht="15">
      <c r="A43" s="406"/>
      <c r="B43" s="132" t="s">
        <v>210</v>
      </c>
      <c r="C43" s="164">
        <v>960378</v>
      </c>
      <c r="D43" s="164"/>
      <c r="E43" s="164"/>
      <c r="F43" s="126"/>
      <c r="G43" s="139"/>
      <c r="H43" s="150"/>
    </row>
    <row r="44" spans="1:8" ht="20.149999999999999" customHeight="1">
      <c r="A44" s="406"/>
      <c r="B44" s="402" t="s">
        <v>211</v>
      </c>
      <c r="C44" s="403"/>
      <c r="D44" s="403"/>
      <c r="E44" s="403"/>
      <c r="F44" s="403"/>
      <c r="G44" s="403"/>
      <c r="H44" s="404"/>
    </row>
    <row r="45" spans="1:8" ht="20">
      <c r="A45" s="406"/>
      <c r="B45" s="136" t="s">
        <v>212</v>
      </c>
      <c r="C45" s="166">
        <v>0.08</v>
      </c>
      <c r="D45" s="61" t="s">
        <v>22</v>
      </c>
      <c r="E45" s="61" t="s">
        <v>22</v>
      </c>
      <c r="F45" s="126" t="s">
        <v>22</v>
      </c>
      <c r="G45" s="131"/>
      <c r="H45" s="150"/>
    </row>
    <row r="46" spans="1:8" ht="31.5" customHeight="1">
      <c r="A46" s="406"/>
      <c r="B46" s="136" t="s">
        <v>213</v>
      </c>
      <c r="C46" s="166">
        <v>0.28000000000000003</v>
      </c>
      <c r="D46" s="61" t="s">
        <v>22</v>
      </c>
      <c r="E46" s="61" t="s">
        <v>22</v>
      </c>
      <c r="F46" s="126" t="s">
        <v>22</v>
      </c>
      <c r="G46" s="131"/>
      <c r="H46" s="150"/>
    </row>
    <row r="47" spans="1:8" ht="28">
      <c r="A47" s="406"/>
      <c r="B47" s="136" t="s">
        <v>214</v>
      </c>
      <c r="C47" s="166">
        <v>0.05</v>
      </c>
      <c r="D47" s="61" t="s">
        <v>22</v>
      </c>
      <c r="E47" s="61" t="s">
        <v>22</v>
      </c>
      <c r="F47" s="126" t="s">
        <v>22</v>
      </c>
      <c r="G47" s="131"/>
      <c r="H47" s="150"/>
    </row>
    <row r="48" spans="1:8" ht="20">
      <c r="A48" s="406"/>
      <c r="B48" s="136" t="s">
        <v>215</v>
      </c>
      <c r="C48" s="166">
        <v>0.17</v>
      </c>
      <c r="D48" s="61" t="s">
        <v>22</v>
      </c>
      <c r="E48" s="61" t="s">
        <v>22</v>
      </c>
      <c r="F48" s="126" t="s">
        <v>22</v>
      </c>
      <c r="G48" s="131"/>
      <c r="H48" s="150"/>
    </row>
    <row r="49" spans="1:8" ht="28">
      <c r="A49" s="406"/>
      <c r="B49" s="136" t="s">
        <v>216</v>
      </c>
      <c r="C49" s="166">
        <v>0.04</v>
      </c>
      <c r="D49" s="61" t="s">
        <v>22</v>
      </c>
      <c r="E49" s="61" t="s">
        <v>22</v>
      </c>
      <c r="F49" s="126" t="s">
        <v>22</v>
      </c>
      <c r="G49" s="131"/>
      <c r="H49" s="150"/>
    </row>
    <row r="50" spans="1:8" ht="20">
      <c r="A50" s="406"/>
      <c r="B50" s="136" t="s">
        <v>217</v>
      </c>
      <c r="C50" s="166">
        <v>0.14000000000000001</v>
      </c>
      <c r="D50" s="61" t="s">
        <v>22</v>
      </c>
      <c r="E50" s="61" t="s">
        <v>22</v>
      </c>
      <c r="F50" s="126" t="s">
        <v>22</v>
      </c>
      <c r="G50" s="131"/>
      <c r="H50" s="150"/>
    </row>
    <row r="51" spans="1:8" ht="20">
      <c r="A51" s="406"/>
      <c r="B51" s="136" t="s">
        <v>218</v>
      </c>
      <c r="C51" s="166">
        <v>0.16</v>
      </c>
      <c r="D51" s="61" t="s">
        <v>22</v>
      </c>
      <c r="E51" s="61" t="s">
        <v>22</v>
      </c>
      <c r="F51" s="126" t="s">
        <v>22</v>
      </c>
      <c r="G51" s="131"/>
      <c r="H51" s="150"/>
    </row>
    <row r="52" spans="1:8" ht="28">
      <c r="A52" s="406"/>
      <c r="B52" s="136" t="s">
        <v>219</v>
      </c>
      <c r="C52" s="166">
        <v>7.0000000000000007E-2</v>
      </c>
      <c r="D52" s="61" t="s">
        <v>22</v>
      </c>
      <c r="E52" s="61" t="s">
        <v>22</v>
      </c>
      <c r="F52" s="126" t="s">
        <v>22</v>
      </c>
      <c r="G52" s="131"/>
      <c r="H52" s="150"/>
    </row>
    <row r="53" spans="1:8" ht="56">
      <c r="A53" s="406"/>
      <c r="B53" s="125" t="s">
        <v>220</v>
      </c>
      <c r="C53" s="65">
        <v>44</v>
      </c>
      <c r="D53" s="60">
        <v>27</v>
      </c>
      <c r="E53" s="60">
        <v>25</v>
      </c>
      <c r="F53" s="126">
        <v>0.62962962962962954</v>
      </c>
      <c r="G53" s="131"/>
      <c r="H53" s="150"/>
    </row>
    <row r="54" spans="1:8" ht="20">
      <c r="A54" s="406"/>
      <c r="B54" s="129" t="s">
        <v>72</v>
      </c>
      <c r="C54" s="65">
        <v>23</v>
      </c>
      <c r="D54" s="60">
        <v>14</v>
      </c>
      <c r="E54" s="60">
        <v>12</v>
      </c>
      <c r="F54" s="126">
        <v>0.64285714285714279</v>
      </c>
      <c r="G54" s="131"/>
      <c r="H54" s="150"/>
    </row>
    <row r="55" spans="1:8" ht="70">
      <c r="A55" s="406"/>
      <c r="B55" s="125" t="s">
        <v>221</v>
      </c>
      <c r="C55" s="65">
        <v>19</v>
      </c>
      <c r="D55" s="60">
        <v>28</v>
      </c>
      <c r="E55" s="60">
        <v>14</v>
      </c>
      <c r="F55" s="126">
        <v>-0.3214285714285714</v>
      </c>
      <c r="G55" s="131"/>
      <c r="H55" s="150"/>
    </row>
    <row r="56" spans="1:8" ht="20">
      <c r="A56" s="406"/>
      <c r="B56" s="129" t="s">
        <v>72</v>
      </c>
      <c r="C56" s="65">
        <v>11</v>
      </c>
      <c r="D56" s="60">
        <v>11</v>
      </c>
      <c r="E56" s="60">
        <v>8</v>
      </c>
      <c r="F56" s="126">
        <v>0</v>
      </c>
      <c r="G56" s="131"/>
      <c r="H56" s="150"/>
    </row>
    <row r="57" spans="1:8" ht="42">
      <c r="A57" s="406"/>
      <c r="B57" s="125" t="s">
        <v>222</v>
      </c>
      <c r="C57" s="65">
        <v>4</v>
      </c>
      <c r="D57" s="60" t="s">
        <v>22</v>
      </c>
      <c r="E57" s="60" t="s">
        <v>22</v>
      </c>
      <c r="F57" s="126" t="s">
        <v>22</v>
      </c>
      <c r="G57" s="131"/>
      <c r="H57" s="150"/>
    </row>
    <row r="58" spans="1:8" ht="20.5" thickBot="1">
      <c r="A58" s="407"/>
      <c r="B58" s="154" t="s">
        <v>72</v>
      </c>
      <c r="C58" s="155">
        <v>4</v>
      </c>
      <c r="D58" s="64" t="s">
        <v>22</v>
      </c>
      <c r="E58" s="64" t="s">
        <v>22</v>
      </c>
      <c r="F58" s="156" t="s">
        <v>22</v>
      </c>
      <c r="G58" s="157"/>
      <c r="H58" s="158"/>
    </row>
    <row r="59" spans="1:8" ht="20.5" customHeight="1">
      <c r="A59" s="399" t="s">
        <v>74</v>
      </c>
      <c r="B59" s="400"/>
      <c r="C59" s="400"/>
      <c r="D59" s="400"/>
      <c r="E59" s="400"/>
      <c r="F59" s="400"/>
      <c r="G59" s="400"/>
      <c r="H59" s="401"/>
    </row>
    <row r="60" spans="1:8" ht="42">
      <c r="A60" s="406" t="s">
        <v>223</v>
      </c>
      <c r="B60" s="125" t="s">
        <v>224</v>
      </c>
      <c r="C60" s="65">
        <v>126</v>
      </c>
      <c r="D60" s="59">
        <v>155</v>
      </c>
      <c r="E60" s="59">
        <v>194</v>
      </c>
      <c r="F60" s="126">
        <v>-0.18709677419354842</v>
      </c>
      <c r="G60" s="138" t="s">
        <v>6</v>
      </c>
      <c r="H60" s="150" t="s">
        <v>7</v>
      </c>
    </row>
    <row r="61" spans="1:8" ht="15">
      <c r="A61" s="406"/>
      <c r="B61" s="125" t="s">
        <v>225</v>
      </c>
      <c r="C61" s="65">
        <v>95</v>
      </c>
      <c r="D61" s="59">
        <v>114</v>
      </c>
      <c r="E61" s="59">
        <v>186</v>
      </c>
      <c r="F61" s="126">
        <v>-0.16666666666666663</v>
      </c>
      <c r="G61" s="138" t="s">
        <v>6</v>
      </c>
      <c r="H61" s="150" t="s">
        <v>7</v>
      </c>
    </row>
    <row r="62" spans="1:8" ht="15">
      <c r="A62" s="406"/>
      <c r="B62" s="132" t="s">
        <v>226</v>
      </c>
      <c r="C62" s="67">
        <v>0.2</v>
      </c>
      <c r="D62" s="63">
        <v>0.22</v>
      </c>
      <c r="E62" s="63">
        <v>0.27</v>
      </c>
      <c r="F62" s="126">
        <v>-9.0909090909090828E-2</v>
      </c>
      <c r="G62" s="138" t="s">
        <v>6</v>
      </c>
      <c r="H62" s="150" t="s">
        <v>7</v>
      </c>
    </row>
    <row r="63" spans="1:8" ht="15">
      <c r="A63" s="406"/>
      <c r="B63" s="132" t="s">
        <v>227</v>
      </c>
      <c r="C63" s="67">
        <v>0</v>
      </c>
      <c r="D63" s="63">
        <v>2</v>
      </c>
      <c r="E63" s="63">
        <v>4</v>
      </c>
      <c r="F63" s="126"/>
      <c r="G63" s="138" t="s">
        <v>6</v>
      </c>
      <c r="H63" s="150"/>
    </row>
    <row r="64" spans="1:8" ht="15">
      <c r="A64" s="406"/>
      <c r="B64" s="125" t="s">
        <v>75</v>
      </c>
      <c r="C64" s="140">
        <v>0</v>
      </c>
      <c r="D64" s="169">
        <v>3.0000000000000001E-3</v>
      </c>
      <c r="E64" s="169">
        <v>6.0000000000000001E-3</v>
      </c>
      <c r="F64" s="126">
        <v>-1</v>
      </c>
      <c r="G64" s="138" t="s">
        <v>6</v>
      </c>
      <c r="H64" s="150" t="s">
        <v>7</v>
      </c>
    </row>
    <row r="65" spans="1:8" ht="20">
      <c r="A65" s="406"/>
      <c r="B65" s="125" t="s">
        <v>228</v>
      </c>
      <c r="C65" s="65">
        <v>28</v>
      </c>
      <c r="D65" s="59">
        <v>36</v>
      </c>
      <c r="E65" s="59">
        <v>37</v>
      </c>
      <c r="F65" s="126">
        <v>-0.22222222222222221</v>
      </c>
      <c r="G65" s="131"/>
      <c r="H65" s="150"/>
    </row>
    <row r="66" spans="1:8" ht="17.5">
      <c r="A66" s="406"/>
      <c r="B66" s="129" t="s">
        <v>229</v>
      </c>
      <c r="C66" s="65">
        <v>19</v>
      </c>
      <c r="D66" s="59">
        <v>28</v>
      </c>
      <c r="E66" s="59">
        <v>26</v>
      </c>
      <c r="F66" s="126">
        <v>-0.3214285714285714</v>
      </c>
      <c r="G66" s="137"/>
      <c r="H66" s="150" t="s">
        <v>7</v>
      </c>
    </row>
    <row r="67" spans="1:8" ht="20">
      <c r="A67" s="406"/>
      <c r="B67" s="129" t="s">
        <v>230</v>
      </c>
      <c r="C67" s="65">
        <v>9</v>
      </c>
      <c r="D67" s="59">
        <v>8</v>
      </c>
      <c r="E67" s="59">
        <v>11</v>
      </c>
      <c r="F67" s="126">
        <v>0.125</v>
      </c>
      <c r="G67" s="131"/>
      <c r="H67" s="150" t="s">
        <v>7</v>
      </c>
    </row>
    <row r="68" spans="1:8" ht="15">
      <c r="A68" s="406"/>
      <c r="B68" s="125" t="s">
        <v>231</v>
      </c>
      <c r="C68" s="65">
        <v>3</v>
      </c>
      <c r="D68" s="59">
        <v>3</v>
      </c>
      <c r="E68" s="59">
        <v>1</v>
      </c>
      <c r="F68" s="126">
        <v>0</v>
      </c>
      <c r="G68" s="141" t="s">
        <v>232</v>
      </c>
      <c r="H68" s="150"/>
    </row>
    <row r="69" spans="1:8" ht="15">
      <c r="A69" s="406"/>
      <c r="B69" s="129" t="s">
        <v>229</v>
      </c>
      <c r="C69" s="65">
        <v>1</v>
      </c>
      <c r="D69" s="59">
        <v>0</v>
      </c>
      <c r="E69" s="59">
        <v>0</v>
      </c>
      <c r="F69" s="126">
        <v>1</v>
      </c>
      <c r="G69" s="128" t="s">
        <v>60</v>
      </c>
      <c r="H69" s="150" t="s">
        <v>7</v>
      </c>
    </row>
    <row r="70" spans="1:8" ht="15">
      <c r="A70" s="406"/>
      <c r="B70" s="129" t="s">
        <v>230</v>
      </c>
      <c r="C70" s="65">
        <v>2</v>
      </c>
      <c r="D70" s="59">
        <v>3</v>
      </c>
      <c r="E70" s="59">
        <v>1</v>
      </c>
      <c r="F70" s="126">
        <v>-0.33333333333333337</v>
      </c>
      <c r="G70" s="138" t="s">
        <v>6</v>
      </c>
      <c r="H70" s="150" t="s">
        <v>7</v>
      </c>
    </row>
    <row r="71" spans="1:8" ht="28">
      <c r="A71" s="406"/>
      <c r="B71" s="125" t="s">
        <v>76</v>
      </c>
      <c r="C71" s="65">
        <v>4</v>
      </c>
      <c r="D71" s="59">
        <v>2</v>
      </c>
      <c r="E71" s="59">
        <v>8</v>
      </c>
      <c r="F71" s="126">
        <v>1</v>
      </c>
      <c r="G71" s="128" t="s">
        <v>60</v>
      </c>
      <c r="H71" s="150" t="s">
        <v>7</v>
      </c>
    </row>
    <row r="72" spans="1:8" ht="28" customHeight="1">
      <c r="A72" s="406" t="s">
        <v>233</v>
      </c>
      <c r="B72" s="125" t="s">
        <v>77</v>
      </c>
      <c r="C72" s="166">
        <v>1</v>
      </c>
      <c r="D72" s="168">
        <v>0.95</v>
      </c>
      <c r="E72" s="168">
        <v>0.93</v>
      </c>
      <c r="F72" s="126">
        <v>5.2631578947368363E-2</v>
      </c>
      <c r="G72" s="131"/>
      <c r="H72" s="150" t="s">
        <v>7</v>
      </c>
    </row>
    <row r="73" spans="1:8" ht="28">
      <c r="A73" s="406"/>
      <c r="B73" s="125" t="s">
        <v>78</v>
      </c>
      <c r="C73" s="166">
        <v>0.996</v>
      </c>
      <c r="D73" s="168">
        <v>0.99</v>
      </c>
      <c r="E73" s="168">
        <v>0.97</v>
      </c>
      <c r="F73" s="126">
        <v>6.0606060606060996E-3</v>
      </c>
      <c r="G73" s="131"/>
      <c r="H73" s="150" t="s">
        <v>7</v>
      </c>
    </row>
    <row r="74" spans="1:8" ht="28">
      <c r="A74" s="406"/>
      <c r="B74" s="125" t="s">
        <v>234</v>
      </c>
      <c r="C74" s="62">
        <v>171082</v>
      </c>
      <c r="D74" s="60">
        <v>191244</v>
      </c>
      <c r="E74" s="60">
        <v>201374</v>
      </c>
      <c r="F74" s="126">
        <v>-0.10542552968982033</v>
      </c>
      <c r="G74" s="137"/>
      <c r="H74" s="150" t="s">
        <v>7</v>
      </c>
    </row>
    <row r="75" spans="1:8" ht="28">
      <c r="A75" s="406"/>
      <c r="B75" s="125" t="s">
        <v>235</v>
      </c>
      <c r="C75" s="62">
        <v>170965</v>
      </c>
      <c r="D75" s="60">
        <v>191245</v>
      </c>
      <c r="E75" s="60">
        <v>196982</v>
      </c>
      <c r="F75" s="126">
        <v>-0.10604198802583076</v>
      </c>
      <c r="G75" s="137"/>
      <c r="H75" s="150" t="s">
        <v>7</v>
      </c>
    </row>
    <row r="76" spans="1:8" ht="28">
      <c r="A76" s="406"/>
      <c r="B76" s="142" t="s">
        <v>236</v>
      </c>
      <c r="C76" s="62">
        <v>342047</v>
      </c>
      <c r="D76" s="60">
        <v>382489</v>
      </c>
      <c r="E76" s="60">
        <v>398356</v>
      </c>
      <c r="F76" s="126">
        <v>-0.1057337596636766</v>
      </c>
      <c r="G76" s="137"/>
      <c r="H76" s="150" t="s">
        <v>7</v>
      </c>
    </row>
    <row r="77" spans="1:8" ht="20.5" customHeight="1">
      <c r="A77" s="406" t="s">
        <v>237</v>
      </c>
      <c r="B77" s="405" t="s">
        <v>238</v>
      </c>
      <c r="C77" s="405"/>
      <c r="D77" s="405"/>
      <c r="E77" s="405"/>
      <c r="F77" s="405"/>
      <c r="G77" s="405"/>
      <c r="H77" s="150"/>
    </row>
    <row r="78" spans="1:8" ht="20">
      <c r="A78" s="406"/>
      <c r="B78" s="143" t="s">
        <v>80</v>
      </c>
      <c r="C78" s="166">
        <v>0.32300000000000001</v>
      </c>
      <c r="D78" s="168">
        <v>0.314</v>
      </c>
      <c r="E78" s="168">
        <v>0.27800000000000002</v>
      </c>
      <c r="F78" s="144">
        <v>2.6919788443711345E-2</v>
      </c>
      <c r="G78" s="127"/>
      <c r="H78" s="150" t="s">
        <v>7</v>
      </c>
    </row>
    <row r="79" spans="1:8" ht="20.5" customHeight="1">
      <c r="A79" s="406"/>
      <c r="B79" s="405" t="s">
        <v>239</v>
      </c>
      <c r="C79" s="405"/>
      <c r="D79" s="405"/>
      <c r="E79" s="405"/>
      <c r="F79" s="405"/>
      <c r="G79" s="405"/>
      <c r="H79" s="150"/>
    </row>
    <row r="80" spans="1:8" ht="20">
      <c r="A80" s="406"/>
      <c r="B80" s="143" t="s">
        <v>240</v>
      </c>
      <c r="C80" s="62">
        <v>11212</v>
      </c>
      <c r="D80" s="60">
        <v>12040</v>
      </c>
      <c r="E80" s="60">
        <v>9871</v>
      </c>
      <c r="F80" s="144">
        <v>-6.8770764119601369E-2</v>
      </c>
      <c r="G80" s="127"/>
      <c r="H80" s="150"/>
    </row>
    <row r="81" spans="1:8" ht="20">
      <c r="A81" s="406"/>
      <c r="B81" s="143" t="s">
        <v>241</v>
      </c>
      <c r="C81" s="62">
        <v>5582</v>
      </c>
      <c r="D81" s="60">
        <v>5344</v>
      </c>
      <c r="E81" s="60">
        <v>4912</v>
      </c>
      <c r="F81" s="144">
        <v>4.4535928143712544E-2</v>
      </c>
      <c r="G81" s="127"/>
      <c r="H81" s="150"/>
    </row>
    <row r="82" spans="1:8" ht="33" customHeight="1">
      <c r="A82" s="406" t="s">
        <v>242</v>
      </c>
      <c r="B82" s="125" t="s">
        <v>243</v>
      </c>
      <c r="C82" s="166">
        <v>0.39</v>
      </c>
      <c r="D82" s="168">
        <v>0.38</v>
      </c>
      <c r="E82" s="168">
        <v>0.37</v>
      </c>
      <c r="F82" s="126">
        <v>2.9023746701847042E-2</v>
      </c>
      <c r="G82" s="127"/>
      <c r="H82" s="150" t="s">
        <v>7</v>
      </c>
    </row>
    <row r="83" spans="1:8" ht="28">
      <c r="A83" s="406"/>
      <c r="B83" s="125" t="s">
        <v>79</v>
      </c>
      <c r="C83" s="166">
        <v>0.27</v>
      </c>
      <c r="D83" s="168">
        <v>0.27</v>
      </c>
      <c r="E83" s="168">
        <v>0.24</v>
      </c>
      <c r="F83" s="126">
        <v>1.4981273408239737E-2</v>
      </c>
      <c r="G83" s="127"/>
      <c r="H83" s="150" t="s">
        <v>7</v>
      </c>
    </row>
    <row r="84" spans="1:8" ht="56">
      <c r="A84" s="152" t="s">
        <v>244</v>
      </c>
      <c r="B84" s="125" t="s">
        <v>245</v>
      </c>
      <c r="C84" s="166">
        <v>0.92</v>
      </c>
      <c r="D84" s="168">
        <v>0.92</v>
      </c>
      <c r="E84" s="168">
        <v>0.83</v>
      </c>
      <c r="F84" s="126">
        <v>0</v>
      </c>
      <c r="G84" s="131"/>
      <c r="H84" s="150" t="s">
        <v>7</v>
      </c>
    </row>
    <row r="85" spans="1:8" ht="28" customHeight="1">
      <c r="A85" s="406" t="s">
        <v>246</v>
      </c>
      <c r="B85" s="125" t="s">
        <v>247</v>
      </c>
      <c r="C85" s="166">
        <v>0.79</v>
      </c>
      <c r="D85" s="168" t="s">
        <v>22</v>
      </c>
      <c r="E85" s="168">
        <v>0.82</v>
      </c>
      <c r="F85" s="126">
        <v>-3.6585365853658569E-2</v>
      </c>
      <c r="G85" s="127"/>
      <c r="H85" s="150"/>
    </row>
    <row r="86" spans="1:8" ht="20">
      <c r="A86" s="406"/>
      <c r="B86" s="129" t="s">
        <v>248</v>
      </c>
      <c r="C86" s="166">
        <v>0.01</v>
      </c>
      <c r="D86" s="168" t="s">
        <v>22</v>
      </c>
      <c r="E86" s="168">
        <v>7.0000000000000007E-2</v>
      </c>
      <c r="F86" s="126">
        <v>-0.85714285714285721</v>
      </c>
      <c r="G86" s="127"/>
      <c r="H86" s="150"/>
    </row>
    <row r="87" spans="1:8" ht="28">
      <c r="A87" s="406"/>
      <c r="B87" s="129" t="s">
        <v>249</v>
      </c>
      <c r="C87" s="166">
        <v>0.93</v>
      </c>
      <c r="D87" s="168" t="s">
        <v>22</v>
      </c>
      <c r="E87" s="168">
        <v>0.9</v>
      </c>
      <c r="F87" s="126">
        <v>3.3333333333333437E-2</v>
      </c>
      <c r="G87" s="127"/>
      <c r="H87" s="150"/>
    </row>
    <row r="88" spans="1:8" ht="20.149999999999999" customHeight="1">
      <c r="A88" s="406"/>
      <c r="B88" s="408" t="s">
        <v>250</v>
      </c>
      <c r="C88" s="408"/>
      <c r="D88" s="408"/>
      <c r="E88" s="408"/>
      <c r="F88" s="408"/>
      <c r="G88" s="408"/>
      <c r="H88" s="409"/>
    </row>
    <row r="89" spans="1:8" ht="17.5">
      <c r="A89" s="406"/>
      <c r="B89" s="129" t="s">
        <v>81</v>
      </c>
      <c r="C89" s="165">
        <v>0.78</v>
      </c>
      <c r="D89" s="61" t="s">
        <v>22</v>
      </c>
      <c r="E89" s="59">
        <v>80</v>
      </c>
      <c r="F89" s="126">
        <v>-2.5000000000000022E-2</v>
      </c>
      <c r="G89" s="137"/>
      <c r="H89" s="150"/>
    </row>
    <row r="90" spans="1:8" ht="17.5">
      <c r="A90" s="406"/>
      <c r="B90" s="129" t="s">
        <v>82</v>
      </c>
      <c r="C90" s="165">
        <v>0.82</v>
      </c>
      <c r="D90" s="59" t="s">
        <v>22</v>
      </c>
      <c r="E90" s="59">
        <v>86</v>
      </c>
      <c r="F90" s="126">
        <v>-4.6511627906976716E-2</v>
      </c>
      <c r="G90" s="137"/>
      <c r="H90" s="150"/>
    </row>
    <row r="91" spans="1:8" ht="20">
      <c r="A91" s="406"/>
      <c r="B91" s="129" t="s">
        <v>83</v>
      </c>
      <c r="C91" s="165">
        <v>0.83</v>
      </c>
      <c r="D91" s="59" t="s">
        <v>22</v>
      </c>
      <c r="E91" s="59">
        <v>83</v>
      </c>
      <c r="F91" s="126">
        <v>0</v>
      </c>
      <c r="G91" s="127"/>
      <c r="H91" s="150"/>
    </row>
    <row r="92" spans="1:8" ht="20">
      <c r="A92" s="406"/>
      <c r="B92" s="129" t="s">
        <v>84</v>
      </c>
      <c r="C92" s="165">
        <v>0.82</v>
      </c>
      <c r="D92" s="59" t="s">
        <v>22</v>
      </c>
      <c r="E92" s="59">
        <v>84</v>
      </c>
      <c r="F92" s="126">
        <v>-2.3809523809523836E-2</v>
      </c>
      <c r="G92" s="127"/>
      <c r="H92" s="150"/>
    </row>
    <row r="93" spans="1:8" ht="20">
      <c r="A93" s="406"/>
      <c r="B93" s="129" t="s">
        <v>85</v>
      </c>
      <c r="C93" s="165">
        <v>0.73</v>
      </c>
      <c r="D93" s="59" t="s">
        <v>22</v>
      </c>
      <c r="E93" s="59">
        <v>74</v>
      </c>
      <c r="F93" s="126">
        <v>-1.3513513513513487E-2</v>
      </c>
      <c r="G93" s="127"/>
      <c r="H93" s="150"/>
    </row>
    <row r="94" spans="1:8" ht="20">
      <c r="A94" s="406"/>
      <c r="B94" s="129" t="s">
        <v>86</v>
      </c>
      <c r="C94" s="165">
        <v>0.72</v>
      </c>
      <c r="D94" s="59" t="s">
        <v>22</v>
      </c>
      <c r="E94" s="59">
        <v>73</v>
      </c>
      <c r="F94" s="126">
        <v>-1.3698630136986356E-2</v>
      </c>
      <c r="G94" s="127"/>
      <c r="H94" s="150"/>
    </row>
    <row r="95" spans="1:8" ht="20">
      <c r="A95" s="406"/>
      <c r="B95" s="129" t="s">
        <v>87</v>
      </c>
      <c r="C95" s="165">
        <v>0.83</v>
      </c>
      <c r="D95" s="59" t="s">
        <v>22</v>
      </c>
      <c r="E95" s="59">
        <v>82</v>
      </c>
      <c r="F95" s="126">
        <v>1.2195121951219523E-2</v>
      </c>
      <c r="G95" s="131"/>
      <c r="H95" s="150"/>
    </row>
    <row r="96" spans="1:8" ht="20">
      <c r="A96" s="406"/>
      <c r="B96" s="129" t="s">
        <v>88</v>
      </c>
      <c r="C96" s="165">
        <v>0.71</v>
      </c>
      <c r="D96" s="59" t="s">
        <v>22</v>
      </c>
      <c r="E96" s="59">
        <v>74</v>
      </c>
      <c r="F96" s="126">
        <v>-4.0540540540540571E-2</v>
      </c>
      <c r="G96" s="127"/>
      <c r="H96" s="150"/>
    </row>
    <row r="97" spans="1:8" ht="20">
      <c r="A97" s="406"/>
      <c r="B97" s="129" t="s">
        <v>89</v>
      </c>
      <c r="C97" s="165">
        <v>0.65</v>
      </c>
      <c r="D97" s="59" t="s">
        <v>22</v>
      </c>
      <c r="E97" s="59">
        <v>69</v>
      </c>
      <c r="F97" s="126">
        <v>-5.7971014492753659E-2</v>
      </c>
      <c r="G97" s="127"/>
      <c r="H97" s="150"/>
    </row>
    <row r="98" spans="1:8" ht="20.5" thickBot="1">
      <c r="A98" s="407"/>
      <c r="B98" s="154" t="s">
        <v>90</v>
      </c>
      <c r="C98" s="167">
        <v>0.74</v>
      </c>
      <c r="D98" s="159" t="s">
        <v>22</v>
      </c>
      <c r="E98" s="159">
        <v>76</v>
      </c>
      <c r="F98" s="156">
        <v>-2.6315789473684181E-2</v>
      </c>
      <c r="G98" s="160"/>
      <c r="H98" s="158"/>
    </row>
    <row r="100" spans="1:8">
      <c r="B100">
        <v>2019</v>
      </c>
      <c r="C100">
        <v>2020</v>
      </c>
      <c r="D100">
        <v>2021</v>
      </c>
    </row>
    <row r="101" spans="1:8">
      <c r="A101" s="37" t="s">
        <v>207</v>
      </c>
      <c r="B101" s="224">
        <v>13160000</v>
      </c>
      <c r="C101" s="224">
        <v>21700000</v>
      </c>
      <c r="D101" s="224">
        <v>18954258.681397062</v>
      </c>
    </row>
    <row r="102" spans="1:8">
      <c r="A102" s="37" t="s">
        <v>208</v>
      </c>
      <c r="B102" s="224">
        <v>13030000</v>
      </c>
      <c r="C102" s="224">
        <v>16600000</v>
      </c>
      <c r="D102" s="224">
        <v>12570474.89271972</v>
      </c>
    </row>
    <row r="103" spans="1:8">
      <c r="A103" s="37" t="s">
        <v>209</v>
      </c>
      <c r="B103" s="224">
        <v>130000</v>
      </c>
      <c r="C103" s="224">
        <v>5100000</v>
      </c>
      <c r="D103" s="224">
        <v>6383784</v>
      </c>
    </row>
    <row r="104" spans="1:8" ht="28">
      <c r="A104" s="225" t="s">
        <v>210</v>
      </c>
      <c r="D104" s="224">
        <v>960378</v>
      </c>
    </row>
    <row r="106" spans="1:8">
      <c r="A106" s="37" t="s">
        <v>2</v>
      </c>
      <c r="B106" t="s">
        <v>251</v>
      </c>
    </row>
    <row r="107" spans="1:8" ht="28">
      <c r="A107" s="136" t="s">
        <v>212</v>
      </c>
      <c r="B107" s="166">
        <v>0.08</v>
      </c>
    </row>
    <row r="108" spans="1:8" ht="28">
      <c r="A108" s="136" t="s">
        <v>213</v>
      </c>
      <c r="B108" s="166">
        <v>0.28000000000000003</v>
      </c>
    </row>
    <row r="109" spans="1:8" ht="42">
      <c r="A109" s="136" t="s">
        <v>214</v>
      </c>
      <c r="B109" s="166">
        <v>0.05</v>
      </c>
    </row>
    <row r="110" spans="1:8" ht="28">
      <c r="A110" s="136" t="s">
        <v>215</v>
      </c>
      <c r="B110" s="166">
        <v>0.17</v>
      </c>
    </row>
    <row r="111" spans="1:8" ht="42">
      <c r="A111" s="136" t="s">
        <v>216</v>
      </c>
      <c r="B111" s="166">
        <v>0.04</v>
      </c>
    </row>
    <row r="112" spans="1:8">
      <c r="A112" s="136" t="s">
        <v>217</v>
      </c>
      <c r="B112" s="166">
        <v>0.14000000000000001</v>
      </c>
    </row>
    <row r="113" spans="1:6">
      <c r="A113" s="136" t="s">
        <v>218</v>
      </c>
      <c r="B113" s="166">
        <v>0.16</v>
      </c>
    </row>
    <row r="114" spans="1:6" ht="28">
      <c r="A114" s="136" t="s">
        <v>219</v>
      </c>
      <c r="B114" s="166">
        <v>7.0000000000000007E-2</v>
      </c>
    </row>
    <row r="118" spans="1:6">
      <c r="B118">
        <v>2021</v>
      </c>
      <c r="C118">
        <v>2020</v>
      </c>
      <c r="D118">
        <v>2019</v>
      </c>
    </row>
    <row r="119" spans="1:6" ht="28">
      <c r="A119" s="143" t="s">
        <v>80</v>
      </c>
      <c r="B119" s="166">
        <v>0.32300000000000001</v>
      </c>
      <c r="C119" s="168">
        <v>0.314</v>
      </c>
      <c r="D119" s="168">
        <v>0.27800000000000002</v>
      </c>
      <c r="E119" s="144">
        <v>2.6919788443711345E-2</v>
      </c>
      <c r="F119" s="127"/>
    </row>
    <row r="120" spans="1:6" ht="28">
      <c r="A120" s="143" t="s">
        <v>240</v>
      </c>
      <c r="B120" s="62">
        <v>11212</v>
      </c>
      <c r="C120" s="60">
        <v>12040</v>
      </c>
      <c r="D120" s="60">
        <v>9871</v>
      </c>
      <c r="E120" s="144">
        <v>-6.8770764119601369E-2</v>
      </c>
      <c r="F120" s="127"/>
    </row>
    <row r="121" spans="1:6" ht="28">
      <c r="A121" s="143" t="s">
        <v>241</v>
      </c>
      <c r="B121" s="62">
        <v>5582</v>
      </c>
      <c r="C121" s="60">
        <v>5344</v>
      </c>
      <c r="D121" s="60">
        <v>4912</v>
      </c>
      <c r="E121" s="144">
        <v>4.4535928143712544E-2</v>
      </c>
      <c r="F121" s="127"/>
    </row>
    <row r="122" spans="1:6" ht="28">
      <c r="A122" s="125" t="s">
        <v>243</v>
      </c>
      <c r="B122" s="166">
        <v>0.39</v>
      </c>
      <c r="C122" s="168">
        <v>0.38</v>
      </c>
      <c r="D122" s="168">
        <v>0.37</v>
      </c>
      <c r="E122" s="126">
        <v>2.9023746701847042E-2</v>
      </c>
      <c r="F122" s="127"/>
    </row>
    <row r="123" spans="1:6" ht="28">
      <c r="A123" s="125" t="s">
        <v>79</v>
      </c>
      <c r="B123" s="166">
        <v>0.27</v>
      </c>
      <c r="C123" s="168">
        <v>0.27</v>
      </c>
      <c r="D123" s="168">
        <v>0.24</v>
      </c>
      <c r="E123" s="126">
        <v>1.4981273408239737E-2</v>
      </c>
      <c r="F123" s="127"/>
    </row>
    <row r="125" spans="1:6">
      <c r="A125" s="37" t="s">
        <v>252</v>
      </c>
      <c r="B125">
        <v>2019</v>
      </c>
      <c r="C125">
        <v>2020</v>
      </c>
      <c r="D125">
        <v>2021</v>
      </c>
    </row>
    <row r="126" spans="1:6" ht="28">
      <c r="A126" s="143" t="s">
        <v>80</v>
      </c>
      <c r="B126" s="168">
        <v>0.27800000000000002</v>
      </c>
      <c r="C126" s="168">
        <v>0.314</v>
      </c>
      <c r="D126" s="166">
        <v>0.32300000000000001</v>
      </c>
    </row>
    <row r="127" spans="1:6" ht="28">
      <c r="A127" s="143" t="s">
        <v>240</v>
      </c>
      <c r="B127" s="60">
        <v>9871</v>
      </c>
      <c r="C127" s="60">
        <v>12040</v>
      </c>
      <c r="D127" s="62">
        <v>11212</v>
      </c>
    </row>
    <row r="128" spans="1:6" ht="28">
      <c r="A128" s="143" t="s">
        <v>241</v>
      </c>
      <c r="B128" s="60">
        <v>4912</v>
      </c>
      <c r="C128" s="60">
        <v>5344</v>
      </c>
      <c r="D128" s="62">
        <v>5582</v>
      </c>
    </row>
    <row r="129" spans="1:4" ht="28">
      <c r="A129" s="125" t="s">
        <v>243</v>
      </c>
      <c r="B129" s="168">
        <v>0.37</v>
      </c>
      <c r="C129" s="168">
        <v>0.38</v>
      </c>
      <c r="D129" s="166">
        <v>0.39</v>
      </c>
    </row>
    <row r="130" spans="1:4" ht="28">
      <c r="A130" s="125" t="s">
        <v>79</v>
      </c>
      <c r="B130" s="168">
        <v>0.24</v>
      </c>
      <c r="C130" s="168">
        <v>0.27</v>
      </c>
      <c r="D130" s="166">
        <v>0.27</v>
      </c>
    </row>
  </sheetData>
  <autoFilter ref="A1:H98" xr:uid="{00000000-0009-0000-0000-000007000000}"/>
  <mergeCells count="19">
    <mergeCell ref="B79:G79"/>
    <mergeCell ref="B88:H88"/>
    <mergeCell ref="A77:A81"/>
    <mergeCell ref="A60:A71"/>
    <mergeCell ref="A72:A76"/>
    <mergeCell ref="A82:A83"/>
    <mergeCell ref="A85:A98"/>
    <mergeCell ref="A2:H2"/>
    <mergeCell ref="A59:H59"/>
    <mergeCell ref="B44:H44"/>
    <mergeCell ref="B77:G77"/>
    <mergeCell ref="A3:A8"/>
    <mergeCell ref="A9:A12"/>
    <mergeCell ref="A13:A15"/>
    <mergeCell ref="A19:A33"/>
    <mergeCell ref="A34:A35"/>
    <mergeCell ref="A36:A37"/>
    <mergeCell ref="A38:A39"/>
    <mergeCell ref="A40:A58"/>
  </mergeCells>
  <pageMargins left="0.7" right="0.7" top="0.75" bottom="0.75" header="0.3" footer="0.3"/>
  <pageSetup paperSize="9" orientation="portrait" r:id="rId1"/>
  <headerFooter differentOddEven="1" differentFirst="1">
    <oddHeader xml:space="preserve">&amp;C
</oddHeader>
    <oddFooter xml:space="preserve">&amp;C
</oddFooter>
    <evenHeader xml:space="preserve">&amp;C
</evenHeader>
    <evenFooter xml:space="preserve">&amp;C
</evenFooter>
    <firstHeader xml:space="preserve">&amp;C
</firstHeader>
    <firstFooter xml:space="preserve">&amp;C
</firstFooter>
  </headerFooter>
  <legacy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H52"/>
  <sheetViews>
    <sheetView topLeftCell="A33" workbookViewId="0">
      <selection activeCell="B21" sqref="B21:D21"/>
    </sheetView>
  </sheetViews>
  <sheetFormatPr defaultRowHeight="14"/>
  <cols>
    <col min="1" max="1" width="25.08203125" customWidth="1"/>
    <col min="2" max="2" width="29.08203125" customWidth="1"/>
    <col min="3" max="3" width="14.33203125" customWidth="1"/>
    <col min="4" max="4" width="17.58203125" customWidth="1"/>
  </cols>
  <sheetData>
    <row r="1" spans="1:8" ht="60.5" thickBot="1">
      <c r="A1" s="198" t="s">
        <v>1</v>
      </c>
      <c r="B1" s="199" t="s">
        <v>2</v>
      </c>
      <c r="C1" s="200">
        <v>2021</v>
      </c>
      <c r="D1" s="199">
        <v>2020</v>
      </c>
      <c r="E1" s="199">
        <v>2019</v>
      </c>
      <c r="F1" s="201" t="s">
        <v>107</v>
      </c>
      <c r="G1" s="201" t="s">
        <v>3</v>
      </c>
      <c r="H1" s="202" t="s">
        <v>4</v>
      </c>
    </row>
    <row r="2" spans="1:8" ht="15">
      <c r="A2" s="412" t="s">
        <v>92</v>
      </c>
      <c r="B2" s="413"/>
      <c r="C2" s="413"/>
      <c r="D2" s="413"/>
      <c r="E2" s="413"/>
      <c r="F2" s="413"/>
      <c r="G2" s="413"/>
      <c r="H2" s="414"/>
    </row>
    <row r="3" spans="1:8" ht="42">
      <c r="A3" s="410" t="s">
        <v>253</v>
      </c>
      <c r="B3" s="170" t="s">
        <v>254</v>
      </c>
      <c r="C3" s="209">
        <v>1</v>
      </c>
      <c r="D3" s="213">
        <v>1</v>
      </c>
      <c r="E3" s="213">
        <v>1</v>
      </c>
      <c r="F3" s="172">
        <v>0</v>
      </c>
      <c r="G3" s="173"/>
      <c r="H3" s="185"/>
    </row>
    <row r="4" spans="1:8" ht="28">
      <c r="A4" s="410"/>
      <c r="B4" s="170" t="s">
        <v>93</v>
      </c>
      <c r="C4" s="171">
        <v>304</v>
      </c>
      <c r="D4" s="180">
        <v>321</v>
      </c>
      <c r="E4" s="180">
        <v>359</v>
      </c>
      <c r="F4" s="172">
        <v>-5.2959501557632405E-2</v>
      </c>
      <c r="G4" s="173"/>
      <c r="H4" s="185" t="s">
        <v>7</v>
      </c>
    </row>
    <row r="5" spans="1:8" ht="20">
      <c r="A5" s="410"/>
      <c r="B5" s="175" t="s">
        <v>255</v>
      </c>
      <c r="C5" s="176"/>
      <c r="D5" s="214"/>
      <c r="E5" s="214"/>
      <c r="F5" s="172"/>
      <c r="G5" s="173"/>
      <c r="H5" s="186"/>
    </row>
    <row r="6" spans="1:8" ht="28">
      <c r="A6" s="410"/>
      <c r="B6" s="178" t="s">
        <v>256</v>
      </c>
      <c r="C6" s="171">
        <v>99</v>
      </c>
      <c r="D6" s="180">
        <v>116</v>
      </c>
      <c r="E6" s="180">
        <v>130</v>
      </c>
      <c r="F6" s="172">
        <v>-0.14655172413793105</v>
      </c>
      <c r="G6" s="173"/>
      <c r="H6" s="185" t="s">
        <v>7</v>
      </c>
    </row>
    <row r="7" spans="1:8" ht="56">
      <c r="A7" s="410"/>
      <c r="B7" s="179" t="s">
        <v>94</v>
      </c>
      <c r="C7" s="171">
        <v>46</v>
      </c>
      <c r="D7" s="180">
        <v>54</v>
      </c>
      <c r="E7" s="180">
        <v>80</v>
      </c>
      <c r="F7" s="172">
        <v>-0.14814814814814814</v>
      </c>
      <c r="G7" s="173"/>
      <c r="H7" s="185" t="s">
        <v>7</v>
      </c>
    </row>
    <row r="8" spans="1:8" ht="42.5" thickBot="1">
      <c r="A8" s="411"/>
      <c r="B8" s="203" t="s">
        <v>257</v>
      </c>
      <c r="C8" s="204">
        <v>1143</v>
      </c>
      <c r="D8" s="215" t="s">
        <v>53</v>
      </c>
      <c r="E8" s="215" t="s">
        <v>22</v>
      </c>
      <c r="F8" s="195" t="s">
        <v>22</v>
      </c>
      <c r="G8" s="205"/>
      <c r="H8" s="206"/>
    </row>
    <row r="9" spans="1:8" ht="20.5" customHeight="1">
      <c r="A9" s="415" t="s">
        <v>95</v>
      </c>
      <c r="B9" s="416"/>
      <c r="C9" s="416"/>
      <c r="D9" s="416"/>
      <c r="E9" s="416"/>
      <c r="F9" s="416"/>
      <c r="G9" s="416"/>
      <c r="H9" s="417"/>
    </row>
    <row r="10" spans="1:8" ht="42">
      <c r="A10" s="187" t="s">
        <v>258</v>
      </c>
      <c r="B10" s="170" t="s">
        <v>105</v>
      </c>
      <c r="C10" s="171">
        <v>30</v>
      </c>
      <c r="D10" s="180" t="s">
        <v>259</v>
      </c>
      <c r="E10" s="174">
        <v>5</v>
      </c>
      <c r="F10" s="172" t="s">
        <v>22</v>
      </c>
      <c r="G10" s="173"/>
      <c r="H10" s="185" t="s">
        <v>7</v>
      </c>
    </row>
    <row r="11" spans="1:8" ht="42.5" thickBot="1">
      <c r="A11" s="207" t="s">
        <v>260</v>
      </c>
      <c r="B11" s="192" t="s">
        <v>261</v>
      </c>
      <c r="C11" s="210">
        <v>1</v>
      </c>
      <c r="D11" s="216">
        <v>1</v>
      </c>
      <c r="E11" s="217">
        <v>1</v>
      </c>
      <c r="F11" s="195">
        <v>0</v>
      </c>
      <c r="G11" s="205"/>
      <c r="H11" s="206" t="s">
        <v>7</v>
      </c>
    </row>
    <row r="12" spans="1:8" ht="20.5" customHeight="1">
      <c r="A12" s="415" t="s">
        <v>96</v>
      </c>
      <c r="B12" s="416"/>
      <c r="C12" s="416"/>
      <c r="D12" s="416"/>
      <c r="E12" s="416"/>
      <c r="F12" s="416"/>
      <c r="G12" s="416"/>
      <c r="H12" s="417"/>
    </row>
    <row r="13" spans="1:8" ht="42">
      <c r="A13" s="188" t="s">
        <v>97</v>
      </c>
      <c r="B13" s="178" t="s">
        <v>262</v>
      </c>
      <c r="C13" s="209">
        <v>0.4</v>
      </c>
      <c r="D13" s="211">
        <v>0.33</v>
      </c>
      <c r="E13" s="211">
        <v>0.27</v>
      </c>
      <c r="F13" s="172">
        <v>0.20000000000000018</v>
      </c>
      <c r="G13" s="173"/>
      <c r="H13" s="185"/>
    </row>
    <row r="14" spans="1:8" ht="28">
      <c r="A14" s="188" t="s">
        <v>263</v>
      </c>
      <c r="B14" s="178" t="s">
        <v>264</v>
      </c>
      <c r="C14" s="209">
        <v>0.15</v>
      </c>
      <c r="D14" s="211">
        <v>0.15</v>
      </c>
      <c r="E14" s="211">
        <v>0</v>
      </c>
      <c r="F14" s="172">
        <v>0</v>
      </c>
      <c r="G14" s="173"/>
      <c r="H14" s="185"/>
    </row>
    <row r="15" spans="1:8" ht="28">
      <c r="A15" s="188" t="s">
        <v>98</v>
      </c>
      <c r="B15" s="178" t="s">
        <v>265</v>
      </c>
      <c r="C15" s="209">
        <v>0.2</v>
      </c>
      <c r="D15" s="211">
        <v>0.2</v>
      </c>
      <c r="E15" s="211">
        <v>0.09</v>
      </c>
      <c r="F15" s="172">
        <v>0</v>
      </c>
      <c r="G15" s="173"/>
      <c r="H15" s="185"/>
    </row>
    <row r="16" spans="1:8" ht="28.5" thickBot="1">
      <c r="A16" s="208" t="s">
        <v>266</v>
      </c>
      <c r="B16" s="203" t="s">
        <v>267</v>
      </c>
      <c r="C16" s="210">
        <v>0.15</v>
      </c>
      <c r="D16" s="212">
        <v>0.15</v>
      </c>
      <c r="E16" s="212">
        <v>0</v>
      </c>
      <c r="F16" s="195">
        <v>0</v>
      </c>
      <c r="G16" s="205"/>
      <c r="H16" s="206"/>
    </row>
    <row r="17" spans="1:8" ht="20.5" customHeight="1">
      <c r="A17" s="418" t="s">
        <v>99</v>
      </c>
      <c r="B17" s="419"/>
      <c r="C17" s="419"/>
      <c r="D17" s="419"/>
      <c r="E17" s="419"/>
      <c r="F17" s="419"/>
      <c r="G17" s="419"/>
      <c r="H17" s="420"/>
    </row>
    <row r="18" spans="1:8" ht="20">
      <c r="A18" s="410" t="s">
        <v>100</v>
      </c>
      <c r="B18" s="170" t="s">
        <v>101</v>
      </c>
      <c r="C18" s="181" t="s">
        <v>102</v>
      </c>
      <c r="D18" s="174" t="s">
        <v>103</v>
      </c>
      <c r="E18" s="174" t="s">
        <v>104</v>
      </c>
      <c r="F18" s="172">
        <v>-1.4598540145985384E-2</v>
      </c>
      <c r="G18" s="182"/>
      <c r="H18" s="189"/>
    </row>
    <row r="19" spans="1:8" ht="20">
      <c r="A19" s="410"/>
      <c r="B19" s="183" t="s">
        <v>268</v>
      </c>
      <c r="C19" s="176"/>
      <c r="D19" s="177"/>
      <c r="E19" s="177"/>
      <c r="F19" s="172"/>
      <c r="G19" s="182"/>
      <c r="H19" s="190"/>
    </row>
    <row r="20" spans="1:8" ht="20">
      <c r="A20" s="410"/>
      <c r="B20" s="184" t="s">
        <v>269</v>
      </c>
      <c r="C20" s="181" t="s">
        <v>270</v>
      </c>
      <c r="D20" s="174" t="s">
        <v>271</v>
      </c>
      <c r="E20" s="174" t="s">
        <v>272</v>
      </c>
      <c r="F20" s="172">
        <v>-1.8633540372670843E-2</v>
      </c>
      <c r="G20" s="182"/>
      <c r="H20" s="189"/>
    </row>
    <row r="21" spans="1:8" ht="28">
      <c r="A21" s="410"/>
      <c r="B21" s="184" t="s">
        <v>273</v>
      </c>
      <c r="C21" s="181" t="s">
        <v>274</v>
      </c>
      <c r="D21" s="174" t="s">
        <v>275</v>
      </c>
      <c r="E21" s="174" t="s">
        <v>275</v>
      </c>
      <c r="F21" s="172">
        <v>-3.4482758620689724E-2</v>
      </c>
      <c r="G21" s="182"/>
      <c r="H21" s="189"/>
    </row>
    <row r="22" spans="1:8" ht="20">
      <c r="A22" s="410"/>
      <c r="B22" s="184" t="s">
        <v>276</v>
      </c>
      <c r="C22" s="181" t="s">
        <v>277</v>
      </c>
      <c r="D22" s="174" t="s">
        <v>278</v>
      </c>
      <c r="E22" s="174" t="s">
        <v>279</v>
      </c>
      <c r="F22" s="172">
        <v>9.5238095238095122E-2</v>
      </c>
      <c r="G22" s="182"/>
      <c r="H22" s="189"/>
    </row>
    <row r="23" spans="1:8" ht="28">
      <c r="A23" s="410"/>
      <c r="B23" s="184" t="s">
        <v>280</v>
      </c>
      <c r="C23" s="181" t="s">
        <v>281</v>
      </c>
      <c r="D23" s="174" t="s">
        <v>281</v>
      </c>
      <c r="E23" s="174" t="s">
        <v>281</v>
      </c>
      <c r="F23" s="172">
        <v>0</v>
      </c>
      <c r="G23" s="182"/>
      <c r="H23" s="189"/>
    </row>
    <row r="24" spans="1:8" ht="28">
      <c r="A24" s="410"/>
      <c r="B24" s="184" t="s">
        <v>282</v>
      </c>
      <c r="C24" s="181" t="s">
        <v>283</v>
      </c>
      <c r="D24" s="174" t="s">
        <v>283</v>
      </c>
      <c r="E24" s="174" t="s">
        <v>283</v>
      </c>
      <c r="F24" s="172">
        <v>0</v>
      </c>
      <c r="G24" s="182"/>
      <c r="H24" s="189"/>
    </row>
    <row r="25" spans="1:8" ht="20.5" thickBot="1">
      <c r="A25" s="411"/>
      <c r="B25" s="191" t="s">
        <v>284</v>
      </c>
      <c r="C25" s="193" t="s">
        <v>285</v>
      </c>
      <c r="D25" s="194" t="s">
        <v>285</v>
      </c>
      <c r="E25" s="194" t="s">
        <v>285</v>
      </c>
      <c r="F25" s="195">
        <v>0</v>
      </c>
      <c r="G25" s="196"/>
      <c r="H25" s="197"/>
    </row>
    <row r="27" spans="1:8">
      <c r="A27" s="218"/>
      <c r="B27" s="218">
        <v>2019</v>
      </c>
      <c r="C27" s="218">
        <v>2020</v>
      </c>
      <c r="D27" s="218">
        <v>2021</v>
      </c>
    </row>
    <row r="28" spans="1:8" ht="28">
      <c r="A28" s="219" t="s">
        <v>93</v>
      </c>
      <c r="B28" s="220">
        <v>359</v>
      </c>
      <c r="C28" s="220">
        <v>321</v>
      </c>
      <c r="D28" s="220">
        <v>304</v>
      </c>
    </row>
    <row r="29" spans="1:8" ht="28">
      <c r="A29" s="219" t="s">
        <v>256</v>
      </c>
      <c r="B29" s="220">
        <v>130</v>
      </c>
      <c r="C29" s="220">
        <v>116</v>
      </c>
      <c r="D29" s="220">
        <v>99</v>
      </c>
    </row>
    <row r="30" spans="1:8" ht="70">
      <c r="A30" s="219" t="s">
        <v>94</v>
      </c>
      <c r="B30" s="220">
        <v>80</v>
      </c>
      <c r="C30" s="220">
        <v>54</v>
      </c>
      <c r="D30" s="220">
        <v>46</v>
      </c>
    </row>
    <row r="31" spans="1:8" ht="42">
      <c r="A31" s="219" t="s">
        <v>254</v>
      </c>
      <c r="B31" s="221">
        <v>1</v>
      </c>
      <c r="C31" s="221">
        <v>1</v>
      </c>
      <c r="D31" s="221">
        <v>1</v>
      </c>
    </row>
    <row r="33" spans="1:4">
      <c r="A33" s="218"/>
      <c r="B33" s="218">
        <v>2019</v>
      </c>
      <c r="C33" s="218">
        <v>2020</v>
      </c>
      <c r="D33" s="218">
        <v>2021</v>
      </c>
    </row>
    <row r="34" spans="1:4" ht="28">
      <c r="A34" s="219" t="s">
        <v>105</v>
      </c>
      <c r="B34" s="220">
        <v>5</v>
      </c>
      <c r="C34" s="220">
        <v>10</v>
      </c>
      <c r="D34" s="220">
        <v>30</v>
      </c>
    </row>
    <row r="38" spans="1:4">
      <c r="A38" s="218"/>
      <c r="B38" s="218">
        <v>2019</v>
      </c>
      <c r="C38" s="218">
        <v>2020</v>
      </c>
      <c r="D38" s="218">
        <v>2021</v>
      </c>
    </row>
    <row r="39" spans="1:4" ht="28">
      <c r="A39" s="219" t="s">
        <v>262</v>
      </c>
      <c r="B39" s="222">
        <v>0.27</v>
      </c>
      <c r="C39" s="222">
        <v>0.33</v>
      </c>
      <c r="D39" s="222">
        <v>0.4</v>
      </c>
    </row>
    <row r="40" spans="1:4" ht="42">
      <c r="A40" s="219" t="s">
        <v>264</v>
      </c>
      <c r="B40" s="222">
        <v>0</v>
      </c>
      <c r="C40" s="222">
        <v>0.15</v>
      </c>
      <c r="D40" s="222">
        <v>0.15</v>
      </c>
    </row>
    <row r="41" spans="1:4">
      <c r="A41" s="219" t="s">
        <v>265</v>
      </c>
      <c r="B41" s="222">
        <v>0.09</v>
      </c>
      <c r="C41" s="222">
        <v>0.2</v>
      </c>
      <c r="D41" s="222">
        <v>0.2</v>
      </c>
    </row>
    <row r="42" spans="1:4" ht="42">
      <c r="A42" s="219" t="s">
        <v>267</v>
      </c>
      <c r="B42" s="222">
        <v>0</v>
      </c>
      <c r="C42" s="222">
        <v>0.15</v>
      </c>
      <c r="D42" s="222">
        <v>0.15</v>
      </c>
    </row>
    <row r="44" spans="1:4">
      <c r="B44" s="222"/>
      <c r="C44" s="222"/>
      <c r="D44" s="222"/>
    </row>
    <row r="45" spans="1:4">
      <c r="A45" s="219"/>
      <c r="B45" s="218">
        <v>2019</v>
      </c>
      <c r="C45" s="218">
        <v>2020</v>
      </c>
      <c r="D45" s="218">
        <v>2021</v>
      </c>
    </row>
    <row r="46" spans="1:4">
      <c r="A46" s="219" t="s">
        <v>101</v>
      </c>
      <c r="B46" s="223">
        <v>41400000000</v>
      </c>
      <c r="C46" s="223">
        <v>41100000000</v>
      </c>
      <c r="D46" s="223">
        <v>40500000000</v>
      </c>
    </row>
    <row r="47" spans="1:4">
      <c r="A47" s="219" t="s">
        <v>269</v>
      </c>
      <c r="B47" s="223">
        <v>32400000000</v>
      </c>
      <c r="C47" s="223">
        <v>32200000000</v>
      </c>
      <c r="D47" s="223">
        <v>31600000000</v>
      </c>
    </row>
    <row r="48" spans="1:4" ht="28">
      <c r="A48" s="219" t="s">
        <v>273</v>
      </c>
      <c r="B48" s="223">
        <v>5800000000</v>
      </c>
      <c r="C48" s="223">
        <v>5800000000</v>
      </c>
      <c r="D48" s="223">
        <v>5600000000</v>
      </c>
    </row>
    <row r="49" spans="1:4">
      <c r="A49" s="219" t="s">
        <v>276</v>
      </c>
      <c r="B49" s="223">
        <v>2200000000</v>
      </c>
      <c r="C49" s="223">
        <v>2100000000</v>
      </c>
      <c r="D49" s="223">
        <v>2300000000</v>
      </c>
    </row>
    <row r="50" spans="1:4" ht="28">
      <c r="A50" s="219" t="s">
        <v>280</v>
      </c>
      <c r="B50" s="223">
        <v>300000000</v>
      </c>
      <c r="C50" s="223">
        <v>300000000</v>
      </c>
      <c r="D50" s="223">
        <v>300000000</v>
      </c>
    </row>
    <row r="51" spans="1:4" ht="28">
      <c r="A51" s="219" t="s">
        <v>282</v>
      </c>
      <c r="B51" s="223">
        <v>500000000</v>
      </c>
      <c r="C51" s="223">
        <v>500000000</v>
      </c>
      <c r="D51" s="223">
        <v>500000000</v>
      </c>
    </row>
    <row r="52" spans="1:4">
      <c r="A52" s="219" t="s">
        <v>284</v>
      </c>
      <c r="B52" s="223">
        <v>200000000</v>
      </c>
      <c r="C52" s="223">
        <v>200000000</v>
      </c>
      <c r="D52" s="223">
        <v>200000000</v>
      </c>
    </row>
  </sheetData>
  <mergeCells count="6">
    <mergeCell ref="A3:A8"/>
    <mergeCell ref="A18:A25"/>
    <mergeCell ref="A2:H2"/>
    <mergeCell ref="A9:H9"/>
    <mergeCell ref="A12:H12"/>
    <mergeCell ref="A17:H17"/>
  </mergeCells>
  <pageMargins left="0.7" right="0.7" top="0.75" bottom="0.75" header="0.3" footer="0.3"/>
  <pageSetup paperSize="9" orientation="portrait" r:id="rId1"/>
  <headerFooter differentOddEven="1" differentFirst="1">
    <oddHeader xml:space="preserve">&amp;C
</oddHeader>
    <oddFooter xml:space="preserve">&amp;C
</oddFooter>
    <evenHeader xml:space="preserve">&amp;C
</evenHeader>
    <evenFooter xml:space="preserve">&amp;C
</evenFooter>
    <firstHeader xml:space="preserve">&amp;C
</firstHeader>
    <firstFooter xml:space="preserve">&amp;C
</first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titus xmlns="http://schemas.titus.com/TitusProperties/">
  <TitusGUID xmlns="">c8863a16-6896-4522-82da-5d702eada3d8</TitusGUID>
  <TitusMetadata xmlns="">eyJucyI6Ind3dy5iYWVzeXN0ZW1zLmNvbSIsInByb3BzIjpbeyJuIjoiT3JpZ2luYXRvciIsInZhbHMiOlt7InZhbHVlIjoiQkFFIFN5c3RlbXMifV19LHsibiI6IkRvY3VtZW50U3VidHlwZSIsInZhbHMiOltdfSx7Im4iOiJ1cm5iYWlsc0NvbXBNYXJraW5nUDEiLCJ2YWxzIjpbeyJ2YWx1ZSI6Ik5PIENPTVBBTlkgTUFSS0lORyJ9XX0seyJuIjoidXJuYmFpbHNOQVRTRUNNYXJraW5nUDEiLCJ2YWxzIjpbeyJ2YWx1ZSI6Ik5PVCBBUFBMSUNBQkxFIn1dfSx7Im4iOiJ1cm5iYWlsc05BVFNFQ01hcmtpbmdQMyIsInZhbHMiOltdfSx7Im4iOiJ1cm5iYWlsc05BVFNFQ01hcmtpbmdQMiIsInZhbHMiOltdfSx7Im4iOiJ1cm5iYWlsc0V4cG9ydENvbnRyb2xNYXJraW5nUDEiLCJ2YWxzIjpbeyJ2YWx1ZSI6Ik5PIn1dfSx7Im4iOiJ1cm5iYWlsc0V4cG9ydENvbnRyb2xNYXJraW5nUDIiLCJ2YWxzIjpbeyJ2YWx1ZSI6Ik5PVCBFWFBPUlQgQ09OVFJPTExFRCAtIFVLIFwvIFVTIFwvIE9USEVSIExPQ0FMIn1dfSx7Im4iOiJ1cm5iYWlsc0V4cG9ydENvbnRyb2xCVSIsInZhbHMiOltdfSx7Im4iOiJ1cm5iYWlsc0V4cG9ydENvbnRyb2xNU0FyZWEiLCJ2YWxzIjpbXX0seyJuIjoidXJuYmFpbHNFeHBvcnRDb250cm9sTVNMaWNlbmNlcyIsInZhbHMiOltdfSx7Im4iOiJUaGlyZFBhcnR5U3dpdGNob2ZmRXhwb3J0Q29udHJvbE1hcmtpbmciLCJ2YWxzIjpbXX0seyJuIjoiQmFlc0NsYXNzaWZpY2F0aW9uQ29tbWVudHMiLCJ2YWxzIjpbXX0seyJuIjoiYmFlc3lzdGVtc212bU5BVFNFQ3JlZ2lvbiIsInZhbHMiOlt7InZhbHVlIjoiVUsifV19XX0=</TitusMetadata>
</titu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BAE Document Content Type" ma:contentTypeID="0x010100117CBF798201164A84C49057D3691A37006317450521686F45A62CAE500708123E" ma:contentTypeVersion="52" ma:contentTypeDescription="Create a New Document File" ma:contentTypeScope="" ma:versionID="24c28b07a9229c9d3993d496069d1322">
  <xsd:schema xmlns:xsd="http://www.w3.org/2001/XMLSchema" xmlns:xs="http://www.w3.org/2001/XMLSchema" xmlns:p="http://schemas.microsoft.com/office/2006/metadata/properties" xmlns:ns2="243c8a55-98cb-4f54-8678-5ac13de98bfe" xmlns:ns3="863e7e62-c07c-4795-bd2b-dfae30d2d18d" xmlns:ns5="8f482617-6226-4691-8a25-cc1ef6bead5f" targetNamespace="http://schemas.microsoft.com/office/2006/metadata/properties" ma:root="true" ma:fieldsID="4bf00e3b6f3e612a0a69d67605721c86" ns2:_="" ns3:_="" ns5:_="">
    <xsd:import namespace="243c8a55-98cb-4f54-8678-5ac13de98bfe"/>
    <xsd:import namespace="863e7e62-c07c-4795-bd2b-dfae30d2d18d"/>
    <xsd:import namespace="8f482617-6226-4691-8a25-cc1ef6bead5f"/>
    <xsd:element name="properties">
      <xsd:complexType>
        <xsd:sequence>
          <xsd:element name="documentManagement">
            <xsd:complexType>
              <xsd:all>
                <xsd:element ref="ns2:ContentOwner"/>
                <xsd:element ref="ns3:urnbailsCompMarkingP1"/>
                <xsd:element ref="ns3:GovernmentClassification2" minOccurs="0"/>
                <xsd:element ref="ns3:urnbailsNATSECMarkingP1"/>
                <xsd:element ref="ns3:urnbailsExportControlMarkingP1"/>
                <xsd:element ref="ns3:urnbailsExportControlMarkingP2"/>
                <xsd:element ref="ns3:TaxCatchAll" minOccurs="0"/>
                <xsd:element ref="ns3:TaxCatchAllLabel" minOccurs="0"/>
                <xsd:element ref="ns3:a77932e802634a1ebaf6871ec6f643a8" minOccurs="0"/>
                <xsd:element ref="ns3:_dlc_DocId" minOccurs="0"/>
                <xsd:element ref="ns3:_dlc_DocIdUrl" minOccurs="0"/>
                <xsd:element ref="ns3:_dlc_DocIdPersistId" minOccurs="0"/>
                <xsd:element ref="ns5:hb826bbfe7084674bd09c08d560e8dab" minOccurs="0"/>
                <xsd:element ref="ns3:Month" minOccurs="0"/>
                <xsd:element ref="ns3:Year" minOccurs="0"/>
                <xsd:element ref="ns3:Document_x0020_Retention_x0020_Period_x0020__x0028_Years_x0029_" minOccurs="0"/>
                <xsd:element ref="ns3:UploadDisclaimer" minOccurs="0"/>
                <xsd:element ref="ns3:SharedWithUsers" minOccurs="0"/>
                <xsd:element ref="ns3:SharedWithDetails" minOccurs="0"/>
                <xsd:element ref="ns3:Is_x005f_x0020_RG_x005f_x0020_Recor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43c8a55-98cb-4f54-8678-5ac13de98bfe" elementFormDefault="qualified">
    <xsd:import namespace="http://schemas.microsoft.com/office/2006/documentManagement/types"/>
    <xsd:import namespace="http://schemas.microsoft.com/office/infopath/2007/PartnerControls"/>
    <xsd:element name="ContentOwner" ma:index="2" ma:displayName="Content Owner" ma:default="Corporate Responsibility" ma:format="Dropdown" ma:internalName="ContentOwner" ma:readOnly="false">
      <xsd:simpleType>
        <xsd:restriction base="dms:Choice">
          <xsd:enumeration value="Corporate Responsibility"/>
        </xsd:restriction>
      </xsd:simpleType>
    </xsd:element>
  </xsd:schema>
  <xsd:schema xmlns:xsd="http://www.w3.org/2001/XMLSchema" xmlns:xs="http://www.w3.org/2001/XMLSchema" xmlns:dms="http://schemas.microsoft.com/office/2006/documentManagement/types" xmlns:pc="http://schemas.microsoft.com/office/infopath/2007/PartnerControls" targetNamespace="863e7e62-c07c-4795-bd2b-dfae30d2d18d" elementFormDefault="qualified">
    <xsd:import namespace="http://schemas.microsoft.com/office/2006/documentManagement/types"/>
    <xsd:import namespace="http://schemas.microsoft.com/office/infopath/2007/PartnerControls"/>
    <xsd:element name="urnbailsCompMarkingP1" ma:index="3" ma:displayName="Company Marking/Handling Requirement" ma:format="Dropdown" ma:internalName="urnbailsCompMarkingP1" ma:readOnly="false">
      <xsd:simpleType>
        <xsd:restriction base="dms:Choice">
          <xsd:enumeration value="Handle as NO COMPANY MARKING"/>
          <xsd:enumeration value="NO COMPANY MARKING"/>
          <xsd:enumeration value="Handle as BAE SYSTEMS PROPRIETARY"/>
          <xsd:enumeration value="BAE SYSTEMS PROPRIETARY"/>
          <xsd:enumeration value="Handle as BAE SYSTEMS SENSITIVE"/>
          <xsd:enumeration value="BAE SYSTEMS SENSITIVE"/>
        </xsd:restriction>
      </xsd:simpleType>
    </xsd:element>
    <xsd:element name="GovernmentClassification2" ma:index="4" nillable="true" ma:displayName="Legacy Security Marking" ma:default="" ma:description="" ma:format="Dropdown" ma:internalName="GovernmentClassification2" ma:readOnly="false">
      <xsd:simpleType>
        <xsd:restriction base="dms:Choice">
          <xsd:enumeration value="NOT PROTECTIVELY MARKED"/>
        </xsd:restriction>
      </xsd:simpleType>
    </xsd:element>
    <xsd:element name="urnbailsNATSECMarkingP1" ma:index="5" ma:displayName="Government Marking" ma:format="Dropdown" ma:internalName="urnbailsNATSECMarkingP1" ma:readOnly="false">
      <xsd:simpleType>
        <xsd:restriction base="dms:Choice">
          <xsd:enumeration value="NOT APPLICABLE"/>
        </xsd:restriction>
      </xsd:simpleType>
    </xsd:element>
    <xsd:element name="urnbailsExportControlMarkingP1" ma:index="6" ma:displayName="Export Controlled" ma:format="Dropdown" ma:internalName="urnbailsExportControlMarkingP1" ma:readOnly="false">
      <xsd:simpleType>
        <xsd:restriction base="dms:Choice">
          <xsd:enumeration value="NO"/>
        </xsd:restriction>
      </xsd:simpleType>
    </xsd:element>
    <xsd:element name="urnbailsExportControlMarkingP2" ma:index="7" ma:displayName="Jurisdiction" ma:format="Dropdown" ma:internalName="urnbailsExportControlMarkingP2" ma:readOnly="false">
      <xsd:simpleType>
        <xsd:restriction base="dms:Choice">
          <xsd:enumeration value="NOT EXPORT CONTROLLED - UK / US / OTHER LOCAL"/>
        </xsd:restriction>
      </xsd:simpleType>
    </xsd:element>
    <xsd:element name="TaxCatchAll" ma:index="10" nillable="true" ma:displayName="Taxonomy Catch All Column" ma:hidden="true" ma:list="{8239c466-7d6d-45e1-b1a0-6789135ffb99}" ma:internalName="TaxCatchAll" ma:readOnly="false" ma:showField="CatchAllData" ma:web="863e7e62-c07c-4795-bd2b-dfae30d2d18d">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8239c466-7d6d-45e1-b1a0-6789135ffb99}" ma:internalName="TaxCatchAllLabel" ma:readOnly="false" ma:showField="CatchAllDataLabel" ma:web="863e7e62-c07c-4795-bd2b-dfae30d2d18d">
      <xsd:complexType>
        <xsd:complexContent>
          <xsd:extension base="dms:MultiChoiceLookup">
            <xsd:sequence>
              <xsd:element name="Value" type="dms:Lookup" maxOccurs="unbounded" minOccurs="0" nillable="true"/>
            </xsd:sequence>
          </xsd:extension>
        </xsd:complexContent>
      </xsd:complexType>
    </xsd:element>
    <xsd:element name="a77932e802634a1ebaf6871ec6f643a8" ma:index="12" nillable="true" ma:taxonomy="true" ma:internalName="a77932e802634a1ebaf6871ec6f643a8" ma:taxonomyFieldName="BusinessGroupRefiners" ma:displayName="Business Group Refiners" ma:readOnly="false" ma:default="1;#Head Office|79bc84ad-6ed9-4171-9693-9c1ffda37286" ma:fieldId="{a77932e8-0263-4a1e-baf6-871ec6f643a8}" ma:sspId="7296de21-ff55-44f3-91ef-a886b71b7af0" ma:termSetId="7ed72754-d6bd-4c79-b7b0-92088105bad6" ma:anchorId="00000000-0000-0000-0000-000000000000" ma:open="false" ma:isKeyword="false">
      <xsd:complexType>
        <xsd:sequence>
          <xsd:element ref="pc:Terms" minOccurs="0" maxOccurs="1"/>
        </xsd:sequence>
      </xsd:complexType>
    </xsd:element>
    <xsd:element name="_dlc_DocId" ma:index="15" nillable="true" ma:displayName="Document ID Value" ma:description="The value of the document ID assigned to this item." ma:internalName="_dlc_DocId" ma:readOnly="true">
      <xsd:simpleType>
        <xsd:restriction base="dms:Text"/>
      </xsd:simpleType>
    </xsd:element>
    <xsd:element name="_dlc_DocIdUrl" ma:index="16"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7" nillable="true" ma:displayName="Persist ID" ma:description="Keep ID on add." ma:hidden="true" ma:internalName="_dlc_DocIdPersistId" ma:readOnly="true">
      <xsd:simpleType>
        <xsd:restriction base="dms:Boolean"/>
      </xsd:simpleType>
    </xsd:element>
    <xsd:element name="Month" ma:index="24" nillable="true" ma:displayName="Month" ma:format="Dropdown" ma:internalName="Month">
      <xsd:simpleType>
        <xsd:restriction base="dms:Choice">
          <xsd:enumeration value="January"/>
          <xsd:enumeration value="February"/>
          <xsd:enumeration value="March"/>
          <xsd:enumeration value="April"/>
          <xsd:enumeration value="May"/>
          <xsd:enumeration value="June"/>
          <xsd:enumeration value="July"/>
          <xsd:enumeration value="August"/>
          <xsd:enumeration value="September"/>
          <xsd:enumeration value="October"/>
          <xsd:enumeration value="November"/>
          <xsd:enumeration value="December"/>
        </xsd:restriction>
      </xsd:simpleType>
    </xsd:element>
    <xsd:element name="Year" ma:index="25" nillable="true" ma:displayName="Year" ma:format="Dropdown" ma:internalName="Year">
      <xsd:simpleType>
        <xsd:restriction base="dms:Choice">
          <xsd:enumeration value="2010"/>
          <xsd:enumeration value="2011"/>
          <xsd:enumeration value="2012"/>
          <xsd:enumeration value="2013"/>
          <xsd:enumeration value="2014"/>
          <xsd:enumeration value="2015"/>
          <xsd:enumeration value="2016"/>
          <xsd:enumeration value="2017"/>
          <xsd:enumeration value="2018"/>
          <xsd:enumeration value="2019"/>
          <xsd:enumeration value="2020"/>
          <xsd:enumeration value="2021"/>
          <xsd:enumeration value="2022"/>
          <xsd:enumeration value="2024"/>
          <xsd:enumeration value="2025"/>
          <xsd:enumeration value="2026"/>
          <xsd:enumeration value="2027"/>
          <xsd:enumeration value="2028"/>
        </xsd:restriction>
      </xsd:simpleType>
    </xsd:element>
    <xsd:element name="Document_x0020_Retention_x0020_Period_x0020__x0028_Years_x0029_" ma:index="26" nillable="true" ma:displayName="Document Retention Period (Years)" ma:default="3" ma:format="Dropdown" ma:internalName="Document_x0020_Retention_x0020_Period_x0020__x0028_Years_x0029_">
      <xsd:simpleType>
        <xsd:restriction base="dms:Choice">
          <xsd:enumeration value="1"/>
          <xsd:enumeration value="2"/>
          <xsd:enumeration value="3"/>
          <xsd:enumeration value="4"/>
          <xsd:enumeration value="5"/>
          <xsd:enumeration value="6"/>
          <xsd:enumeration value="7"/>
          <xsd:enumeration value="8"/>
          <xsd:enumeration value="9"/>
          <xsd:enumeration value="10"/>
        </xsd:restriction>
      </xsd:simpleType>
    </xsd:element>
    <xsd:element name="UploadDisclaimer" ma:index="29" nillable="true" ma:displayName="Upload Disclaimer" ma:default="Yes" ma:format="Dropdown" ma:hidden="true" ma:internalName="UploadDisclaimer" ma:readOnly="false">
      <xsd:simpleType>
        <xsd:restriction base="dms:Choice">
          <xsd:enumeration value="Yes"/>
        </xsd:restriction>
      </xsd:simpleType>
    </xsd:element>
    <xsd:element name="SharedWithUsers" ma:index="3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1" nillable="true" ma:displayName="Shared With Details" ma:internalName="SharedWithDetails" ma:readOnly="true">
      <xsd:simpleType>
        <xsd:restriction base="dms:Note">
          <xsd:maxLength value="255"/>
        </xsd:restriction>
      </xsd:simpleType>
    </xsd:element>
    <xsd:element name="Is_x005f_x0020_RG_x005f_x0020_Record" ma:index="32" nillable="true" ma:displayName="Is RG Record" ma:default="0" ma:description="" ma:internalName="Is_x0020_RG_x0020_Recor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8f482617-6226-4691-8a25-cc1ef6bead5f" elementFormDefault="qualified">
    <xsd:import namespace="http://schemas.microsoft.com/office/2006/documentManagement/types"/>
    <xsd:import namespace="http://schemas.microsoft.com/office/infopath/2007/PartnerControls"/>
    <xsd:element name="hb826bbfe7084674bd09c08d560e8dab" ma:index="22" nillable="true" ma:taxonomy="true" ma:internalName="hb826bbfe7084674bd09c08d560e8dab" ma:taxonomyFieldName="RA" ma:displayName="RA" ma:indexed="true" ma:default="" ma:fieldId="{1b826bbf-e708-4674-bd09-c08d560e8dab}" ma:sspId="7296de21-ff55-44f3-91ef-a886b71b7af0" ma:termSetId="8fcd45d6-0e27-41fa-92d9-aedf31eb387d"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8" ma:displayName="Author"/>
        <xsd:element ref="dcterms:created" minOccurs="0" maxOccurs="1"/>
        <xsd:element ref="dc:identifier" minOccurs="0" maxOccurs="1"/>
        <xsd:element name="contentType" minOccurs="0" maxOccurs="1" type="xsd:string" ma:index="23" ma:displayName="Content Type"/>
        <xsd:element ref="dc:title" minOccurs="0" maxOccurs="1" ma:index="1" ma:displayName="Title"/>
        <xsd:element ref="dc:subject" minOccurs="0" maxOccurs="1"/>
        <xsd:element ref="dc:description" minOccurs="0" maxOccurs="1" ma:index="9" ma:displayName="Comments"/>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urnbailsExportControlMarkingP2 xmlns="863e7e62-c07c-4795-bd2b-dfae30d2d18d">NOT EXPORT CONTROLLED - UK / US / OTHER LOCAL</urnbailsExportControlMarkingP2>
    <hb826bbfe7084674bd09c08d560e8dab xmlns="8f482617-6226-4691-8a25-cc1ef6bead5f">
      <Terms xmlns="http://schemas.microsoft.com/office/infopath/2007/PartnerControls">
        <TermInfo xmlns="http://schemas.microsoft.com/office/infopath/2007/PartnerControls">
          <TermName xmlns="http://schemas.microsoft.com/office/infopath/2007/PartnerControls">Internet</TermName>
          <TermId xmlns="http://schemas.microsoft.com/office/infopath/2007/PartnerControls">7616866c-ad0e-4f55-8c1a-4570cb0ba30d</TermId>
        </TermInfo>
      </Terms>
    </hb826bbfe7084674bd09c08d560e8dab>
    <GovernmentClassification2 xmlns="863e7e62-c07c-4795-bd2b-dfae30d2d18d">NOT PROTECTIVELY MARKED</GovernmentClassification2>
    <ContentOwner xmlns="243c8a55-98cb-4f54-8678-5ac13de98bfe">Corporate Responsibility</ContentOwner>
    <Is_x005f_x0020_RG_x005f_x0020_Record xmlns="863e7e62-c07c-4795-bd2b-dfae30d2d18d">true</Is_x005f_x0020_RG_x005f_x0020_Record>
    <urnbailsCompMarkingP1 xmlns="863e7e62-c07c-4795-bd2b-dfae30d2d18d">NO COMPANY MARKING</urnbailsCompMarkingP1>
    <urnbailsExportControlMarkingP1 xmlns="863e7e62-c07c-4795-bd2b-dfae30d2d18d">NO</urnbailsExportControlMarkingP1>
    <a77932e802634a1ebaf6871ec6f643a8 xmlns="863e7e62-c07c-4795-bd2b-dfae30d2d18d">
      <Terms xmlns="http://schemas.microsoft.com/office/infopath/2007/PartnerControls">
        <TermInfo xmlns="http://schemas.microsoft.com/office/infopath/2007/PartnerControls">
          <TermName xmlns="http://schemas.microsoft.com/office/infopath/2007/PartnerControls">Head Office</TermName>
          <TermId xmlns="http://schemas.microsoft.com/office/infopath/2007/PartnerControls">79bc84ad-6ed9-4171-9693-9c1ffda37286</TermId>
        </TermInfo>
      </Terms>
    </a77932e802634a1ebaf6871ec6f643a8>
    <TaxCatchAllLabel xmlns="863e7e62-c07c-4795-bd2b-dfae30d2d18d"/>
    <Month xmlns="863e7e62-c07c-4795-bd2b-dfae30d2d18d">May</Month>
    <UploadDisclaimer xmlns="863e7e62-c07c-4795-bd2b-dfae30d2d18d">Yes</UploadDisclaimer>
    <Document_x0020_Retention_x0020_Period_x0020__x0028_Years_x0029_ xmlns="863e7e62-c07c-4795-bd2b-dfae30d2d18d">3</Document_x0020_Retention_x0020_Period_x0020__x0028_Years_x0029_>
    <urnbailsNATSECMarkingP1 xmlns="863e7e62-c07c-4795-bd2b-dfae30d2d18d">NOT APPLICABLE</urnbailsNATSECMarkingP1>
    <TaxCatchAll xmlns="863e7e62-c07c-4795-bd2b-dfae30d2d18d">
      <Value>1</Value>
      <Value>31</Value>
    </TaxCatchAll>
    <Year xmlns="863e7e62-c07c-4795-bd2b-dfae30d2d18d">2025</Year>
    <_dlc_DocId xmlns="863e7e62-c07c-4795-bd2b-dfae30d2d18d">VYMSKRXXAQVW-44781646-1460</_dlc_DocId>
    <_dlc_DocIdUrl xmlns="863e7e62-c07c-4795-bd2b-dfae30d2d18d">
      <Url>https://ho.ent.baesystems.com/Sites/HOCRteam1/_layouts/15/DocIdRedir.aspx?ID=VYMSKRXXAQVW-44781646-1460</Url>
      <Description>VYMSKRXXAQVW-44781646-1460</Description>
    </_dlc_DocIdUrl>
  </documentManagement>
</p:properties>
</file>

<file path=customXml/itemProps1.xml><?xml version="1.0" encoding="utf-8"?>
<ds:datastoreItem xmlns:ds="http://schemas.openxmlformats.org/officeDocument/2006/customXml" ds:itemID="{A29BFC25-D1C5-4416-8884-A1B80E8F2FF0}">
  <ds:schemaRefs>
    <ds:schemaRef ds:uri="http://schemas.titus.com/TitusProperties/"/>
    <ds:schemaRef ds:uri=""/>
  </ds:schemaRefs>
</ds:datastoreItem>
</file>

<file path=customXml/itemProps2.xml><?xml version="1.0" encoding="utf-8"?>
<ds:datastoreItem xmlns:ds="http://schemas.openxmlformats.org/officeDocument/2006/customXml" ds:itemID="{12AB0DFC-C1FE-488B-9955-8246F7709D72}">
  <ds:schemaRefs>
    <ds:schemaRef ds:uri="http://schemas.microsoft.com/sharepoint/events"/>
  </ds:schemaRefs>
</ds:datastoreItem>
</file>

<file path=customXml/itemProps3.xml><?xml version="1.0" encoding="utf-8"?>
<ds:datastoreItem xmlns:ds="http://schemas.openxmlformats.org/officeDocument/2006/customXml" ds:itemID="{E4685B38-3E76-4BE1-8E32-D4ED6F50461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43c8a55-98cb-4f54-8678-5ac13de98bfe"/>
    <ds:schemaRef ds:uri="863e7e62-c07c-4795-bd2b-dfae30d2d18d"/>
    <ds:schemaRef ds:uri="8f482617-6226-4691-8a25-cc1ef6bead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E93D134C-94F3-4E69-B31D-0206D859CF48}">
  <ds:schemaRefs>
    <ds:schemaRef ds:uri="http://schemas.microsoft.com/sharepoint/v3/contenttype/forms"/>
  </ds:schemaRefs>
</ds:datastoreItem>
</file>

<file path=customXml/itemProps5.xml><?xml version="1.0" encoding="utf-8"?>
<ds:datastoreItem xmlns:ds="http://schemas.openxmlformats.org/officeDocument/2006/customXml" ds:itemID="{171C9CD1-0A68-4F20-92AD-1D3C8859463B}">
  <ds:schemaRefs>
    <ds:schemaRef ds:uri="http://www.w3.org/XML/1998/namespace"/>
    <ds:schemaRef ds:uri="http://schemas.microsoft.com/office/infopath/2007/PartnerControls"/>
    <ds:schemaRef ds:uri="http://schemas.microsoft.com/office/2006/documentManagement/types"/>
    <ds:schemaRef ds:uri="8f482617-6226-4691-8a25-cc1ef6bead5f"/>
    <ds:schemaRef ds:uri="http://schemas.openxmlformats.org/package/2006/metadata/core-properties"/>
    <ds:schemaRef ds:uri="863e7e62-c07c-4795-bd2b-dfae30d2d18d"/>
    <ds:schemaRef ds:uri="http://purl.org/dc/dcmitype/"/>
    <ds:schemaRef ds:uri="243c8a55-98cb-4f54-8678-5ac13de98bfe"/>
    <ds:schemaRef ds:uri="http://schemas.microsoft.com/office/2006/metadata/properties"/>
    <ds:schemaRef ds:uri="http://purl.org/dc/terms/"/>
    <ds:schemaRef ds:uri="http://purl.org/dc/elements/1.1/"/>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9</vt:i4>
      </vt:variant>
    </vt:vector>
  </HeadingPairs>
  <TitlesOfParts>
    <vt:vector size="9" baseType="lpstr">
      <vt:lpstr>Disclaimer</vt:lpstr>
      <vt:lpstr>Environment</vt:lpstr>
      <vt:lpstr>Social</vt:lpstr>
      <vt:lpstr>Governance</vt:lpstr>
      <vt:lpstr>Methodology and footnotes</vt:lpstr>
      <vt:lpstr>HarmReductionData</vt:lpstr>
      <vt:lpstr>EnvironmentData</vt:lpstr>
      <vt:lpstr>SocialData</vt:lpstr>
      <vt:lpstr>GovernanceData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Donna.Matheson@baesystems.com</dc:creator>
  <cp:keywords/>
  <dc:description/>
  <cp:lastModifiedBy>Matheson, Donna-Marie (UK)</cp:lastModifiedBy>
  <cp:revision/>
  <dcterms:created xsi:type="dcterms:W3CDTF">2022-02-23T13:58:13Z</dcterms:created>
  <dcterms:modified xsi:type="dcterms:W3CDTF">2026-07-31T15:42:32Z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0x010100117CBF798201164A84C49057D3691A37006317450521686F45A62CAE500708123E</vt:lpwstr>
  </property>
  <property fmtid="{D5CDD505-2E9C-101B-9397-08002B2CF9AE}" pid="3" name="TitusGUID">
    <vt:lpwstr>c8863a16-6896-4522-82da-5d702eada3d8</vt:lpwstr>
  </property>
  <property fmtid="{D5CDD505-2E9C-101B-9397-08002B2CF9AE}" pid="4" name="Originator">
    <vt:lpwstr>BAE Systems</vt:lpwstr>
  </property>
  <property fmtid="{D5CDD505-2E9C-101B-9397-08002B2CF9AE}" pid="5" name="urnbailsCompMarkingP1">
    <vt:lpwstr>NO COMPANY MARKING</vt:lpwstr>
  </property>
  <property fmtid="{D5CDD505-2E9C-101B-9397-08002B2CF9AE}" pid="6" name="urnbailsNATSECMarkingP1">
    <vt:lpwstr>NOT APPLICABLE</vt:lpwstr>
  </property>
  <property fmtid="{D5CDD505-2E9C-101B-9397-08002B2CF9AE}" pid="7" name="urnbailsExportControlMarkingP1">
    <vt:lpwstr>NO</vt:lpwstr>
  </property>
  <property fmtid="{D5CDD505-2E9C-101B-9397-08002B2CF9AE}" pid="8" name="urnbailsExportControlMarkingP2">
    <vt:lpwstr>NOT EXPORT CONTROLLED - UK / US / OTHER LOCAL</vt:lpwstr>
  </property>
  <property fmtid="{D5CDD505-2E9C-101B-9397-08002B2CF9AE}" pid="9" name="BaesClassificationComments">
    <vt:lpwstr/>
  </property>
  <property fmtid="{D5CDD505-2E9C-101B-9397-08002B2CF9AE}" pid="10" name="baesystemsmvmNATSECregion">
    <vt:lpwstr>UK</vt:lpwstr>
  </property>
  <property fmtid="{D5CDD505-2E9C-101B-9397-08002B2CF9AE}" pid="11" name="BusinessGroupRefiners">
    <vt:lpwstr>1;#Head Office|79bc84ad-6ed9-4171-9693-9c1ffda37286</vt:lpwstr>
  </property>
  <property fmtid="{D5CDD505-2E9C-101B-9397-08002B2CF9AE}" pid="12" name="_dlc_DocIdItemGuid">
    <vt:lpwstr>a969f425-0aa3-47d8-9901-56921127e8d5</vt:lpwstr>
  </property>
  <property fmtid="{D5CDD505-2E9C-101B-9397-08002B2CF9AE}" pid="13" name="RA">
    <vt:lpwstr>31;#Internet|7616866c-ad0e-4f55-8c1a-4570cb0ba30d</vt:lpwstr>
  </property>
</Properties>
</file>